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83" r:id="rId2"/>
    <p:sldId id="258" r:id="rId3"/>
    <p:sldId id="260" r:id="rId4"/>
    <p:sldId id="261" r:id="rId5"/>
    <p:sldId id="262" r:id="rId6"/>
    <p:sldId id="263" r:id="rId7"/>
    <p:sldId id="265" r:id="rId8"/>
    <p:sldId id="278" r:id="rId9"/>
    <p:sldId id="264" r:id="rId10"/>
    <p:sldId id="277" r:id="rId11"/>
    <p:sldId id="286" r:id="rId12"/>
    <p:sldId id="268" r:id="rId13"/>
    <p:sldId id="280" r:id="rId14"/>
    <p:sldId id="281" r:id="rId15"/>
    <p:sldId id="284" r:id="rId16"/>
    <p:sldId id="282" r:id="rId17"/>
    <p:sldId id="288" r:id="rId18"/>
    <p:sldId id="275" r:id="rId19"/>
    <p:sldId id="279" r:id="rId20"/>
    <p:sldId id="287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98"/>
    <p:restoredTop sz="94617"/>
  </p:normalViewPr>
  <p:slideViewPr>
    <p:cSldViewPr snapToGrid="0" snapToObjects="1">
      <p:cViewPr varScale="1">
        <p:scale>
          <a:sx n="88" d="100"/>
          <a:sy n="88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oah/Documents/Minor_Programmeren/Chips-Circuits/Resultaten/breakthrough%20verbeterd%20met%20A*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/C:/Users/Melle/Documents/minor%20programmeren/heuristieken/gewogen_Asta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chembruins/Library/Containers/com.apple.mail/Data/Library/Mail%20Downloads/852C284B-3CF5-44A7-B7BE-28F54C75F89D/breakthrough%20verbeterd%20met%20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nl-NL" sz="2400" b="1" baseline="0" dirty="0" err="1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BreakThrough</a:t>
            </a:r>
            <a:r>
              <a:rPr lang="nl-NL" sz="2400" b="1" baseline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</a:t>
            </a:r>
            <a:r>
              <a:rPr lang="nl-NL" sz="1800" b="1" i="0" baseline="0" dirty="0">
                <a:effectLst/>
              </a:rPr>
              <a:t>(1000 runs)</a:t>
            </a:r>
            <a:r>
              <a:rPr lang="nl-NL" sz="2400" b="0" i="0" baseline="0" dirty="0">
                <a:effectLst/>
              </a:rPr>
              <a:t> </a:t>
            </a:r>
            <a:r>
              <a:rPr lang="nl-NL" sz="2400" b="1" baseline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verbeterd met pure A*</a:t>
            </a:r>
            <a:endParaRPr lang="nl-NL" sz="2400" b="1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c:rich>
      </c:tx>
      <c:layout>
        <c:manualLayout>
          <c:xMode val="edge"/>
          <c:yMode val="edge"/>
          <c:x val="0.18349521004513178"/>
          <c:y val="1.949793582876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Score valide oplossing</c:v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'[breakthrough verbeterd met A*.xlsx]Sheet1'!$B$2:$G$2</c:f>
              <c:numCache>
                <c:formatCode>General</c:formatCode>
                <c:ptCount val="6"/>
                <c:pt idx="0">
                  <c:v>463</c:v>
                </c:pt>
                <c:pt idx="1">
                  <c:v>703</c:v>
                </c:pt>
                <c:pt idx="2">
                  <c:v>1601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37-DD42-915C-2AC11FAC3480}"/>
            </c:ext>
          </c:extLst>
        </c:ser>
        <c:ser>
          <c:idx val="1"/>
          <c:order val="1"/>
          <c:tx>
            <c:v>Eindscore</c:v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val>
            <c:numRef>
              <c:f>'[breakthrough verbeterd met A*.xlsx]Sheet1'!$B$3:$G$3</c:f>
              <c:numCache>
                <c:formatCode>General</c:formatCode>
                <c:ptCount val="6"/>
                <c:pt idx="0">
                  <c:v>375</c:v>
                </c:pt>
                <c:pt idx="1">
                  <c:v>501</c:v>
                </c:pt>
                <c:pt idx="2">
                  <c:v>761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37-DD42-915C-2AC11FAC34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4110528"/>
        <c:axId val="-2091755024"/>
      </c:barChart>
      <c:catAx>
        <c:axId val="-2124110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800" b="0" dirty="0" err="1"/>
                  <a:t>Netlist</a:t>
                </a:r>
                <a:endParaRPr lang="nl-NL" sz="1800" b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91755024"/>
        <c:crosses val="autoZero"/>
        <c:auto val="1"/>
        <c:lblAlgn val="ctr"/>
        <c:lblOffset val="100"/>
        <c:noMultiLvlLbl val="0"/>
      </c:catAx>
      <c:valAx>
        <c:axId val="-2091755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800" b="0" dirty="0"/>
                  <a:t>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124110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 sz="2400" b="1" dirty="0"/>
              <a:t>Gewogen</a:t>
            </a:r>
            <a:r>
              <a:rPr lang="nl-NL" sz="2400" b="1" baseline="0" dirty="0"/>
              <a:t> A* verbeterd met pure A*</a:t>
            </a:r>
            <a:endParaRPr lang="nl-NL" sz="2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Blad1!$C$1</c:f>
              <c:strCache>
                <c:ptCount val="1"/>
                <c:pt idx="0">
                  <c:v>Score valide oplossing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Blad1!$C$2:$C$7</c:f>
              <c:numCache>
                <c:formatCode>General</c:formatCode>
                <c:ptCount val="6"/>
                <c:pt idx="0">
                  <c:v>631</c:v>
                </c:pt>
                <c:pt idx="1">
                  <c:v>745</c:v>
                </c:pt>
                <c:pt idx="2">
                  <c:v>925</c:v>
                </c:pt>
                <c:pt idx="3">
                  <c:v>1138</c:v>
                </c:pt>
                <c:pt idx="4">
                  <c:v>1252</c:v>
                </c:pt>
                <c:pt idx="5">
                  <c:v>1550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5D-174C-9509-5A8DEBE6B6D2}"/>
            </c:ext>
          </c:extLst>
        </c:ser>
        <c:ser>
          <c:idx val="1"/>
          <c:order val="1"/>
          <c:tx>
            <c:strRef>
              <c:f>Blad1!$D$1</c:f>
              <c:strCache>
                <c:ptCount val="1"/>
                <c:pt idx="0">
                  <c:v>Eindscore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val>
            <c:numRef>
              <c:f>Blad1!$D$2:$D$7</c:f>
              <c:numCache>
                <c:formatCode>General</c:formatCode>
                <c:ptCount val="6"/>
                <c:pt idx="0">
                  <c:v>403</c:v>
                </c:pt>
                <c:pt idx="1">
                  <c:v>571</c:v>
                </c:pt>
                <c:pt idx="2">
                  <c:v>805</c:v>
                </c:pt>
                <c:pt idx="3">
                  <c:v>844</c:v>
                </c:pt>
                <c:pt idx="4">
                  <c:v>986</c:v>
                </c:pt>
                <c:pt idx="5">
                  <c:v>1286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5D-174C-9509-5A8DEBE6B6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3969824"/>
        <c:axId val="-2123742128"/>
      </c:barChart>
      <c:catAx>
        <c:axId val="-2123969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800" b="0" dirty="0" err="1"/>
                  <a:t>Netlist</a:t>
                </a:r>
                <a:endParaRPr lang="nl-NL" sz="1800" b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123742128"/>
        <c:crosses val="autoZero"/>
        <c:auto val="1"/>
        <c:lblAlgn val="ctr"/>
        <c:lblOffset val="100"/>
        <c:noMultiLvlLbl val="0"/>
      </c:catAx>
      <c:valAx>
        <c:axId val="-2123742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800" b="0" dirty="0"/>
                  <a:t>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123969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/>
              <a:t>Runtime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Gewogen A*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Sheet2!$B$2:$G$2</c:f>
              <c:numCache>
                <c:formatCode>General</c:formatCode>
                <c:ptCount val="6"/>
                <c:pt idx="0">
                  <c:v>7</c:v>
                </c:pt>
                <c:pt idx="1">
                  <c:v>21</c:v>
                </c:pt>
                <c:pt idx="2">
                  <c:v>16</c:v>
                </c:pt>
                <c:pt idx="3">
                  <c:v>15</c:v>
                </c:pt>
                <c:pt idx="4">
                  <c:v>70</c:v>
                </c:pt>
                <c:pt idx="5">
                  <c:v>3600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7A-B74C-B998-E0260552CC41}"/>
            </c:ext>
          </c:extLst>
        </c:ser>
        <c:ser>
          <c:idx val="1"/>
          <c:order val="1"/>
          <c:tx>
            <c:v>BreakThrough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Sheet2!$B$3:$G$3</c:f>
              <c:numCache>
                <c:formatCode>General</c:formatCode>
                <c:ptCount val="6"/>
                <c:pt idx="0">
                  <c:v>10</c:v>
                </c:pt>
                <c:pt idx="1">
                  <c:v>12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7A-B74C-B998-E0260552CC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23478528"/>
        <c:axId val="-2137157776"/>
      </c:barChart>
      <c:catAx>
        <c:axId val="-2023478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Netlist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137157776"/>
        <c:crosses val="autoZero"/>
        <c:auto val="1"/>
        <c:lblAlgn val="ctr"/>
        <c:lblOffset val="100"/>
        <c:noMultiLvlLbl val="0"/>
      </c:catAx>
      <c:valAx>
        <c:axId val="-2137157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800" b="0" dirty="0"/>
                  <a:t>Seconden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2023478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6C8F0-BC38-B146-889F-6C913A8D6190}" type="datetimeFigureOut">
              <a:rPr lang="nl-NL" smtClean="0"/>
              <a:t>28-05-18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AEB341-19CF-6146-BD8E-B6385DB7B0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6500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434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Contraints optimalisatieprobleem</a:t>
            </a: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8140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Contraints optimalisatieprobleem</a:t>
            </a: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22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27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Dit werkte niet voor de netlist die we hem gevoerd hebben. Vandaar dat we de random volgorde functie hebben gebruikt. Resultaat op volgende pagina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8332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Dit werkte niet voor de netlist die we hem gevoerd hebben. Vandaar dat we de random volgorde functie hebben gebruikt. Resultaat op volgende pagina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0092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Dit werkte niet voor de netlist die we hem gevoerd hebben. Vandaar dat we de random volgorde functie hebben gebruikt. Resultaat op volgende pagina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0828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963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Dit werkte niet voor de netlist die we hem gevoerd hebben. Vandaar dat we de random volgorde functie hebben gebruikt. Resultaat op volgende pagina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1633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BA0F5-728A-B948-80A8-ECF324F70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3FCB1BB-BDB5-4349-9632-8B9AB0E1F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05854BF-3D24-594A-B371-B0540ACB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66F2-7BD5-0F40-9D14-D1FF1B92F2BF}" type="datetimeFigureOut">
              <a:rPr lang="nl-NL" smtClean="0"/>
              <a:t>28-05-18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A9202F9-34AC-2E4E-8E9A-054349D0E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F34BBE3-46A6-C643-9F1A-28418EF4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DC17-C484-154A-A857-1E7AC7C0A2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0468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979BF-F7C8-214E-924C-EFDC2A07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DDF2FD2-5AC7-3742-8DE0-93D980E68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9FE7A7D-081C-1643-9BCC-2819E255C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66F2-7BD5-0F40-9D14-D1FF1B92F2BF}" type="datetimeFigureOut">
              <a:rPr lang="nl-NL" smtClean="0"/>
              <a:t>28-05-18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A0408F-0245-0045-9465-F453C32DE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6231FE1-46B2-3B49-AC3D-FF0157FA6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DC17-C484-154A-A857-1E7AC7C0A2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4981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B3AB725E-4448-BC42-B748-EAC1A1644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D20D3EF-215D-4E46-924D-7E47C9C2D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7C5DE54-F2E8-AB4E-A2DF-727BDC188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66F2-7BD5-0F40-9D14-D1FF1B92F2BF}" type="datetimeFigureOut">
              <a:rPr lang="nl-NL" smtClean="0"/>
              <a:t>28-05-18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2F91D7-C0BA-084B-B750-728D6F238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1D7E0B1-DD79-994E-A912-FEC244E5B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DC17-C484-154A-A857-1E7AC7C0A2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5728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35C828-626E-C145-B712-26282AA2E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A7C014-68F3-F74C-96FB-C6C54E82D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173D7D8-9461-AC43-8E98-1E6E5634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66F2-7BD5-0F40-9D14-D1FF1B92F2BF}" type="datetimeFigureOut">
              <a:rPr lang="nl-NL" smtClean="0"/>
              <a:t>28-05-18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FFD3572-8C8C-BE40-BA74-5776C84F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C4F0054-982C-FE4B-87F5-35D1F97B7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DC17-C484-154A-A857-1E7AC7C0A2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409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12D5F-4138-F345-A0A7-FB27C4F6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2A125F-412F-D24C-A16B-8470853CD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F97DE4-CB4D-914D-9906-30734863E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66F2-7BD5-0F40-9D14-D1FF1B92F2BF}" type="datetimeFigureOut">
              <a:rPr lang="nl-NL" smtClean="0"/>
              <a:t>28-05-18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1829212-1E4F-994C-A63C-B8879F627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95F5368-34BB-A547-A8E4-0490EEFE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DC17-C484-154A-A857-1E7AC7C0A2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5947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82505-CBB0-6B44-964A-E241687BC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E7B394-4573-B646-8EE7-92BF3BC53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2D855B6-CF4E-8842-B860-6F66A1AF9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DB9047A-A48E-8346-909C-1C9B2556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66F2-7BD5-0F40-9D14-D1FF1B92F2BF}" type="datetimeFigureOut">
              <a:rPr lang="nl-NL" smtClean="0"/>
              <a:t>28-05-18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52A2347-63FF-2F4B-BC18-91E520270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B61FF37-5BDA-174F-9ECE-9B15CCCA4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DC17-C484-154A-A857-1E7AC7C0A2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372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B12AE-57AD-A74E-B19D-A8514BA5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4446A3-600B-3A4C-948E-2DC4D0834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97F39CF-30ED-8440-A8BF-48D25C947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836F60B-2A59-1C41-820F-3EAFD729BE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5E228F9-0CAD-1349-B95F-E8C8E43ADF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29B2B7A-C7F9-9743-A584-E609C73F6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66F2-7BD5-0F40-9D14-D1FF1B92F2BF}" type="datetimeFigureOut">
              <a:rPr lang="nl-NL" smtClean="0"/>
              <a:t>28-05-18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95E8FF8-77A3-CC41-B272-10AD5F093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C68043A-E18D-CC4A-BE7A-C7CB12CD8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DC17-C484-154A-A857-1E7AC7C0A2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68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3A327-EEAB-254D-B72A-9703E719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3E8A8AA-7E95-8149-A9FA-75C4B3305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66F2-7BD5-0F40-9D14-D1FF1B92F2BF}" type="datetimeFigureOut">
              <a:rPr lang="nl-NL" smtClean="0"/>
              <a:t>28-05-18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D33D63F-F6BB-B842-87AB-DC243DD2E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3C890AD-C83E-2246-A6B7-19E61B0B2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DC17-C484-154A-A857-1E7AC7C0A2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863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DDB1BC5-6FA2-4949-8AB3-71EA57CE9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66F2-7BD5-0F40-9D14-D1FF1B92F2BF}" type="datetimeFigureOut">
              <a:rPr lang="nl-NL" smtClean="0"/>
              <a:t>28-05-18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218E741-BFBC-B040-9BBD-71824B76E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E5F13BE-1D6D-DF44-B9CE-7F01EECB0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DC17-C484-154A-A857-1E7AC7C0A2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075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4E59C1-81C1-0348-BE48-9BED30971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2AB230-644F-C748-83CD-D705FB7F4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3456CB6-2BD7-114B-AA2E-508619278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0CB44F4-6930-5E4F-BDC3-9EE81205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66F2-7BD5-0F40-9D14-D1FF1B92F2BF}" type="datetimeFigureOut">
              <a:rPr lang="nl-NL" smtClean="0"/>
              <a:t>28-05-18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2B4E2E5-7E4E-844B-A5DC-5D7A76055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88D483A-F85B-4947-8541-966FED33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DC17-C484-154A-A857-1E7AC7C0A2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9788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FE21B-A2A5-CC49-B9CF-AC7208917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3F617F3-3039-7149-9357-C851B32666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A1EAF1C-7D08-0B45-85AE-8354957C6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C8DFAA6-DE70-764D-8F1D-6624173FA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66F2-7BD5-0F40-9D14-D1FF1B92F2BF}" type="datetimeFigureOut">
              <a:rPr lang="nl-NL" smtClean="0"/>
              <a:t>28-05-18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938E394-FFD5-8A47-8F48-27CF55DDF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5D2CE41-BC83-DD4E-B6BF-5D428CD8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DC17-C484-154A-A857-1E7AC7C0A2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7669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C452E45-E43E-094F-8BF6-F144C548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5290FD9-1757-3642-8EE0-2484EFA1F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AC7F3CB-97EB-BC48-9860-2D392BCE5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466F2-7BD5-0F40-9D14-D1FF1B92F2BF}" type="datetimeFigureOut">
              <a:rPr lang="nl-NL" smtClean="0"/>
              <a:t>28-05-18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E3C12FB-3DBF-F943-B594-B92E28625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313C50-2E7E-514F-9ADC-B0A4F1C8B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5DC17-C484-154A-A857-1E7AC7C0A2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916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7092CBC-0640-A34C-AE58-7DFB24518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9" name="Afgeronde rechthoek 8">
            <a:extLst>
              <a:ext uri="{FF2B5EF4-FFF2-40B4-BE49-F238E27FC236}">
                <a16:creationId xmlns:a16="http://schemas.microsoft.com/office/drawing/2014/main" id="{1176DAEC-1134-9A4D-8979-40CCFE300732}"/>
              </a:ext>
            </a:extLst>
          </p:cNvPr>
          <p:cNvSpPr/>
          <p:nvPr/>
        </p:nvSpPr>
        <p:spPr>
          <a:xfrm>
            <a:off x="2721324" y="3117450"/>
            <a:ext cx="697832" cy="73392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/>
              <a:t>3</a:t>
            </a:r>
          </a:p>
        </p:txBody>
      </p:sp>
      <p:sp>
        <p:nvSpPr>
          <p:cNvPr id="10" name="Afgeronde rechthoek 9">
            <a:extLst>
              <a:ext uri="{FF2B5EF4-FFF2-40B4-BE49-F238E27FC236}">
                <a16:creationId xmlns:a16="http://schemas.microsoft.com/office/drawing/2014/main" id="{9FA3118A-7988-C34F-8F05-6F22A892EA9B}"/>
              </a:ext>
            </a:extLst>
          </p:cNvPr>
          <p:cNvSpPr/>
          <p:nvPr/>
        </p:nvSpPr>
        <p:spPr>
          <a:xfrm>
            <a:off x="1862343" y="2328108"/>
            <a:ext cx="697832" cy="73392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/>
              <a:t>2</a:t>
            </a:r>
          </a:p>
        </p:txBody>
      </p:sp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01244879-1A39-C742-B0DD-9CECE5BC65D3}"/>
              </a:ext>
            </a:extLst>
          </p:cNvPr>
          <p:cNvSpPr/>
          <p:nvPr/>
        </p:nvSpPr>
        <p:spPr>
          <a:xfrm>
            <a:off x="8662009" y="3117449"/>
            <a:ext cx="697832" cy="73392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/>
              <a:t>4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AE261F6E-95F5-D549-8AEC-1868B52402EC}"/>
              </a:ext>
            </a:extLst>
          </p:cNvPr>
          <p:cNvSpPr txBox="1"/>
          <p:nvPr/>
        </p:nvSpPr>
        <p:spPr>
          <a:xfrm>
            <a:off x="2352357" y="935632"/>
            <a:ext cx="3743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Chips &amp; Circuits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30751045-B9F8-F64D-AF2E-49262B23952D}"/>
              </a:ext>
            </a:extLst>
          </p:cNvPr>
          <p:cNvSpPr txBox="1"/>
          <p:nvPr/>
        </p:nvSpPr>
        <p:spPr>
          <a:xfrm>
            <a:off x="3848648" y="1871265"/>
            <a:ext cx="3743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 err="1"/>
              <a:t>Veganboyz</a:t>
            </a:r>
            <a:endParaRPr lang="nl-NL" sz="4000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93F69BF-AF7C-1B4B-B8E1-4DC027398AEB}"/>
              </a:ext>
            </a:extLst>
          </p:cNvPr>
          <p:cNvSpPr txBox="1"/>
          <p:nvPr/>
        </p:nvSpPr>
        <p:spPr>
          <a:xfrm>
            <a:off x="4763048" y="3583203"/>
            <a:ext cx="3743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Jochem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34C1755-9C10-B24E-AE85-2A4924480731}"/>
              </a:ext>
            </a:extLst>
          </p:cNvPr>
          <p:cNvSpPr txBox="1"/>
          <p:nvPr/>
        </p:nvSpPr>
        <p:spPr>
          <a:xfrm>
            <a:off x="4763048" y="4393782"/>
            <a:ext cx="3743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Melle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D0C19199-1A3C-D243-9778-68BE5D38EF8F}"/>
              </a:ext>
            </a:extLst>
          </p:cNvPr>
          <p:cNvSpPr txBox="1"/>
          <p:nvPr/>
        </p:nvSpPr>
        <p:spPr>
          <a:xfrm>
            <a:off x="4763048" y="5295141"/>
            <a:ext cx="3743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Noah</a:t>
            </a:r>
          </a:p>
        </p:txBody>
      </p:sp>
      <p:cxnSp>
        <p:nvCxnSpPr>
          <p:cNvPr id="18" name="Gebogen verbindingslijn 17">
            <a:extLst>
              <a:ext uri="{FF2B5EF4-FFF2-40B4-BE49-F238E27FC236}">
                <a16:creationId xmlns:a16="http://schemas.microsoft.com/office/drawing/2014/main" id="{AEBC64EE-88CD-3043-9131-B156F6889CDB}"/>
              </a:ext>
            </a:extLst>
          </p:cNvPr>
          <p:cNvCxnSpPr>
            <a:cxnSpLocks/>
          </p:cNvCxnSpPr>
          <p:nvPr/>
        </p:nvCxnSpPr>
        <p:spPr>
          <a:xfrm>
            <a:off x="1712131" y="870931"/>
            <a:ext cx="4772527" cy="934115"/>
          </a:xfrm>
          <a:prstGeom prst="bentConnector3">
            <a:avLst>
              <a:gd name="adj1" fmla="val 100222"/>
            </a:avLst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Afgeronde rechthoek 7">
            <a:extLst>
              <a:ext uri="{FF2B5EF4-FFF2-40B4-BE49-F238E27FC236}">
                <a16:creationId xmlns:a16="http://schemas.microsoft.com/office/drawing/2014/main" id="{20AA3BE8-A339-4842-B4B6-149F2E447734}"/>
              </a:ext>
            </a:extLst>
          </p:cNvPr>
          <p:cNvSpPr/>
          <p:nvPr/>
        </p:nvSpPr>
        <p:spPr>
          <a:xfrm>
            <a:off x="1058779" y="529389"/>
            <a:ext cx="697832" cy="73392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/>
              <a:t>1</a:t>
            </a:r>
          </a:p>
        </p:txBody>
      </p:sp>
      <p:cxnSp>
        <p:nvCxnSpPr>
          <p:cNvPr id="25" name="Gebogen verbindingslijn 24">
            <a:extLst>
              <a:ext uri="{FF2B5EF4-FFF2-40B4-BE49-F238E27FC236}">
                <a16:creationId xmlns:a16="http://schemas.microsoft.com/office/drawing/2014/main" id="{A0F044FC-AEDF-2C43-B417-91A5C09E4310}"/>
              </a:ext>
            </a:extLst>
          </p:cNvPr>
          <p:cNvCxnSpPr>
            <a:cxnSpLocks/>
          </p:cNvCxnSpPr>
          <p:nvPr/>
        </p:nvCxnSpPr>
        <p:spPr>
          <a:xfrm flipV="1">
            <a:off x="2560175" y="1805046"/>
            <a:ext cx="3924483" cy="823042"/>
          </a:xfrm>
          <a:prstGeom prst="bentConnector3">
            <a:avLst>
              <a:gd name="adj1" fmla="val 144612"/>
            </a:avLst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Gebogen verbindingslijn 30">
            <a:extLst>
              <a:ext uri="{FF2B5EF4-FFF2-40B4-BE49-F238E27FC236}">
                <a16:creationId xmlns:a16="http://schemas.microsoft.com/office/drawing/2014/main" id="{5AC2CF21-7C40-384A-9926-AB9DE44348F3}"/>
              </a:ext>
            </a:extLst>
          </p:cNvPr>
          <p:cNvCxnSpPr>
            <a:cxnSpLocks/>
          </p:cNvCxnSpPr>
          <p:nvPr/>
        </p:nvCxnSpPr>
        <p:spPr>
          <a:xfrm>
            <a:off x="3419156" y="3476556"/>
            <a:ext cx="8157775" cy="2526471"/>
          </a:xfrm>
          <a:prstGeom prst="bentConnector3">
            <a:avLst>
              <a:gd name="adj1" fmla="val 58492"/>
            </a:avLst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Afgeronde rechthoek 11">
            <a:extLst>
              <a:ext uri="{FF2B5EF4-FFF2-40B4-BE49-F238E27FC236}">
                <a16:creationId xmlns:a16="http://schemas.microsoft.com/office/drawing/2014/main" id="{66164A30-82AE-444C-9CDD-DE438EDAD505}"/>
              </a:ext>
            </a:extLst>
          </p:cNvPr>
          <p:cNvSpPr/>
          <p:nvPr/>
        </p:nvSpPr>
        <p:spPr>
          <a:xfrm>
            <a:off x="11228015" y="5673919"/>
            <a:ext cx="697832" cy="73392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92001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4AC04B6-920A-5F4F-82C7-5CDD8444A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" t="5436" r="46929" b="57127"/>
          <a:stretch/>
        </p:blipFill>
        <p:spPr>
          <a:xfrm>
            <a:off x="8465647" y="2208303"/>
            <a:ext cx="3170903" cy="1218722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18C2CDD9-CFF1-DD4C-A940-764B19FC01FF}"/>
              </a:ext>
            </a:extLst>
          </p:cNvPr>
          <p:cNvSpPr txBox="1"/>
          <p:nvPr/>
        </p:nvSpPr>
        <p:spPr>
          <a:xfrm>
            <a:off x="1289328" y="1524517"/>
            <a:ext cx="257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State </a:t>
            </a:r>
            <a:r>
              <a:rPr lang="nl-NL" sz="4000" dirty="0" err="1"/>
              <a:t>space</a:t>
            </a:r>
            <a:endParaRPr lang="nl-NL" sz="4000" dirty="0"/>
          </a:p>
        </p:txBody>
      </p:sp>
      <p:cxnSp>
        <p:nvCxnSpPr>
          <p:cNvPr id="4" name="Kromme verbindingslijn 3">
            <a:extLst>
              <a:ext uri="{FF2B5EF4-FFF2-40B4-BE49-F238E27FC236}">
                <a16:creationId xmlns:a16="http://schemas.microsoft.com/office/drawing/2014/main" id="{08BEA539-A0AF-B148-8DD4-8EA66B9B4DE3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861078" y="1107433"/>
            <a:ext cx="2672530" cy="771027"/>
          </a:xfrm>
          <a:prstGeom prst="curvedConnector3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Kromme verbindingslijn 6">
            <a:extLst>
              <a:ext uri="{FF2B5EF4-FFF2-40B4-BE49-F238E27FC236}">
                <a16:creationId xmlns:a16="http://schemas.microsoft.com/office/drawing/2014/main" id="{00D3F965-23ED-BC49-815A-46251F7DEBF9}"/>
              </a:ext>
            </a:extLst>
          </p:cNvPr>
          <p:cNvCxnSpPr>
            <a:cxnSpLocks/>
            <a:stCxn id="3" idx="2"/>
            <a:endCxn id="31" idx="0"/>
          </p:cNvCxnSpPr>
          <p:nvPr/>
        </p:nvCxnSpPr>
        <p:spPr>
          <a:xfrm rot="5400000">
            <a:off x="1446286" y="2700410"/>
            <a:ext cx="1596924" cy="660911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A86951CB-F3EA-C145-B782-E7C7FD7F9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4" t="47577" r="47720" b="14986"/>
          <a:stretch/>
        </p:blipFill>
        <p:spPr>
          <a:xfrm>
            <a:off x="5038102" y="4607131"/>
            <a:ext cx="3170903" cy="1218722"/>
          </a:xfrm>
          <a:prstGeom prst="rect">
            <a:avLst/>
          </a:prstGeom>
        </p:spPr>
      </p:pic>
      <p:cxnSp>
        <p:nvCxnSpPr>
          <p:cNvPr id="21" name="Kromme verbindingslijn 20">
            <a:extLst>
              <a:ext uri="{FF2B5EF4-FFF2-40B4-BE49-F238E27FC236}">
                <a16:creationId xmlns:a16="http://schemas.microsoft.com/office/drawing/2014/main" id="{889269CB-F8DE-EF4D-922F-06DDC089CAF4}"/>
              </a:ext>
            </a:extLst>
          </p:cNvPr>
          <p:cNvCxnSpPr>
            <a:cxnSpLocks/>
            <a:stCxn id="24" idx="2"/>
            <a:endCxn id="5" idx="0"/>
          </p:cNvCxnSpPr>
          <p:nvPr/>
        </p:nvCxnSpPr>
        <p:spPr>
          <a:xfrm rot="16200000" flipH="1">
            <a:off x="8308492" y="465696"/>
            <a:ext cx="839260" cy="2645953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kstvak 23">
            <a:extLst>
              <a:ext uri="{FF2B5EF4-FFF2-40B4-BE49-F238E27FC236}">
                <a16:creationId xmlns:a16="http://schemas.microsoft.com/office/drawing/2014/main" id="{9683C124-6432-184F-AEB2-E14677F4981D}"/>
              </a:ext>
            </a:extLst>
          </p:cNvPr>
          <p:cNvSpPr txBox="1"/>
          <p:nvPr/>
        </p:nvSpPr>
        <p:spPr>
          <a:xfrm>
            <a:off x="6533608" y="845823"/>
            <a:ext cx="1743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kleine </a:t>
            </a:r>
            <a:r>
              <a:rPr lang="nl-NL" sz="2800" dirty="0" err="1"/>
              <a:t>grid</a:t>
            </a:r>
            <a:endParaRPr lang="nl-NL" sz="2800" dirty="0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6DA18E7F-49B1-9947-8F5A-1512BC8167BD}"/>
              </a:ext>
            </a:extLst>
          </p:cNvPr>
          <p:cNvSpPr txBox="1"/>
          <p:nvPr/>
        </p:nvSpPr>
        <p:spPr>
          <a:xfrm>
            <a:off x="1042754" y="3829327"/>
            <a:ext cx="1743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grote </a:t>
            </a:r>
            <a:r>
              <a:rPr lang="nl-NL" sz="2800" dirty="0" err="1"/>
              <a:t>grid</a:t>
            </a:r>
            <a:endParaRPr lang="nl-NL" sz="2800" dirty="0"/>
          </a:p>
        </p:txBody>
      </p:sp>
      <p:cxnSp>
        <p:nvCxnSpPr>
          <p:cNvPr id="32" name="Kromme verbindingslijn 31">
            <a:extLst>
              <a:ext uri="{FF2B5EF4-FFF2-40B4-BE49-F238E27FC236}">
                <a16:creationId xmlns:a16="http://schemas.microsoft.com/office/drawing/2014/main" id="{7DDA34EB-E4AC-BE49-A699-0A7BC05E224F}"/>
              </a:ext>
            </a:extLst>
          </p:cNvPr>
          <p:cNvCxnSpPr>
            <a:cxnSpLocks/>
            <a:stCxn id="16" idx="1"/>
            <a:endCxn id="31" idx="3"/>
          </p:cNvCxnSpPr>
          <p:nvPr/>
        </p:nvCxnSpPr>
        <p:spPr>
          <a:xfrm rot="10800000">
            <a:off x="2785830" y="4090938"/>
            <a:ext cx="2252272" cy="1125555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029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275734" y="870153"/>
            <a:ext cx="9601200" cy="663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nl-NL" dirty="0" err="1"/>
              <a:t>Lower</a:t>
            </a:r>
            <a:r>
              <a:rPr lang="nl-NL" dirty="0"/>
              <a:t> </a:t>
            </a:r>
            <a:r>
              <a:rPr lang="nl-NL" dirty="0" err="1"/>
              <a:t>bound</a:t>
            </a:r>
            <a:endParaRPr dirty="0"/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1275734" y="2507227"/>
            <a:ext cx="3111815" cy="1076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nl-NL" dirty="0"/>
              <a:t>Manhattan </a:t>
            </a:r>
            <a:r>
              <a:rPr lang="nl-NL" dirty="0" err="1"/>
              <a:t>distance</a:t>
            </a:r>
            <a:endParaRPr lang="nl-NL" dirty="0"/>
          </a:p>
          <a:p>
            <a:pPr marL="0" lvl="0" indent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nl-NL" dirty="0"/>
              <a:t>voor elke </a:t>
            </a:r>
            <a:r>
              <a:rPr lang="nl-NL" dirty="0" err="1"/>
              <a:t>wire</a:t>
            </a:r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03AD024-C146-49A8-B03C-3C9B51299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8" t="7074" r="3589" b="7635"/>
          <a:stretch/>
        </p:blipFill>
        <p:spPr>
          <a:xfrm>
            <a:off x="4896415" y="2109019"/>
            <a:ext cx="6091133" cy="3431393"/>
          </a:xfrm>
          <a:prstGeom prst="rect">
            <a:avLst/>
          </a:prstGeom>
        </p:spPr>
      </p:pic>
      <p:cxnSp>
        <p:nvCxnSpPr>
          <p:cNvPr id="5" name="Kromme verbindingslijn 4">
            <a:extLst>
              <a:ext uri="{FF2B5EF4-FFF2-40B4-BE49-F238E27FC236}">
                <a16:creationId xmlns:a16="http://schemas.microsoft.com/office/drawing/2014/main" id="{D3C3D3DB-70FD-6147-8BF2-FC2855597109}"/>
              </a:ext>
            </a:extLst>
          </p:cNvPr>
          <p:cNvCxnSpPr>
            <a:cxnSpLocks/>
            <a:stCxn id="188" idx="2"/>
            <a:endCxn id="189" idx="0"/>
          </p:cNvCxnSpPr>
          <p:nvPr/>
        </p:nvCxnSpPr>
        <p:spPr>
          <a:xfrm rot="5400000">
            <a:off x="3967291" y="398183"/>
            <a:ext cx="973395" cy="3244692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Kromme verbindingslijn 23">
            <a:extLst>
              <a:ext uri="{FF2B5EF4-FFF2-40B4-BE49-F238E27FC236}">
                <a16:creationId xmlns:a16="http://schemas.microsoft.com/office/drawing/2014/main" id="{D4FFE6F8-1069-8B40-9984-C0957CEA9C78}"/>
              </a:ext>
            </a:extLst>
          </p:cNvPr>
          <p:cNvCxnSpPr>
            <a:cxnSpLocks/>
            <a:endCxn id="189" idx="2"/>
          </p:cNvCxnSpPr>
          <p:nvPr/>
        </p:nvCxnSpPr>
        <p:spPr>
          <a:xfrm rot="10800000">
            <a:off x="2831643" y="3583859"/>
            <a:ext cx="2064773" cy="427702"/>
          </a:xfrm>
          <a:prstGeom prst="curvedConnector2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Kromme verbindingslijn 30">
            <a:extLst>
              <a:ext uri="{FF2B5EF4-FFF2-40B4-BE49-F238E27FC236}">
                <a16:creationId xmlns:a16="http://schemas.microsoft.com/office/drawing/2014/main" id="{EE397E47-748B-D44F-A01B-F0CDE4F8489D}"/>
              </a:ext>
            </a:extLst>
          </p:cNvPr>
          <p:cNvCxnSpPr>
            <a:cxnSpLocks/>
            <a:stCxn id="34" idx="3"/>
            <a:endCxn id="2" idx="2"/>
          </p:cNvCxnSpPr>
          <p:nvPr/>
        </p:nvCxnSpPr>
        <p:spPr>
          <a:xfrm flipV="1">
            <a:off x="4542504" y="5540412"/>
            <a:ext cx="3399478" cy="435079"/>
          </a:xfrm>
          <a:prstGeom prst="curvedConnector2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Shape 189">
            <a:extLst>
              <a:ext uri="{FF2B5EF4-FFF2-40B4-BE49-F238E27FC236}">
                <a16:creationId xmlns:a16="http://schemas.microsoft.com/office/drawing/2014/main" id="{6262BB3E-233E-1341-9E91-9BE0276EAAB1}"/>
              </a:ext>
            </a:extLst>
          </p:cNvPr>
          <p:cNvSpPr txBox="1">
            <a:spLocks/>
          </p:cNvSpPr>
          <p:nvPr/>
        </p:nvSpPr>
        <p:spPr>
          <a:xfrm>
            <a:off x="2308122" y="5437175"/>
            <a:ext cx="2234382" cy="10766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nl-NL" dirty="0" err="1"/>
              <a:t>Netlist</a:t>
            </a:r>
            <a:r>
              <a:rPr lang="nl-NL" dirty="0"/>
              <a:t> 1: 281</a:t>
            </a: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nl-NL" dirty="0" err="1"/>
              <a:t>Netlist</a:t>
            </a:r>
            <a:r>
              <a:rPr lang="nl-NL" dirty="0"/>
              <a:t> 6: 756</a:t>
            </a: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344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1433053" y="647835"/>
            <a:ext cx="9601200" cy="67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nl-NL" dirty="0"/>
              <a:t>Algoritme 1: </a:t>
            </a:r>
            <a:r>
              <a:rPr lang="nl-NL" dirty="0" err="1"/>
              <a:t>BreakThrough</a:t>
            </a:r>
            <a:endParaRPr dirty="0"/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960800" y="2556325"/>
            <a:ext cx="5578200" cy="3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endParaRPr sz="2200" b="1" i="0" u="none" strike="noStrike" cap="non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endParaRPr sz="2200" b="1" i="0" u="none" strike="noStrike" cap="non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endParaRPr sz="2200" b="1" i="0" u="none" strike="noStrike" cap="non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1796846" y="1642228"/>
            <a:ext cx="5415115" cy="599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480"/>
              </a:spcBef>
              <a:spcAft>
                <a:spcPts val="0"/>
              </a:spcAft>
              <a:buNone/>
            </a:pPr>
            <a:r>
              <a:rPr lang="nl-NL" sz="2600" b="1" dirty="0"/>
              <a:t>Heuristiek</a:t>
            </a:r>
            <a:r>
              <a:rPr lang="nl-NL" sz="2600" dirty="0"/>
              <a:t>: geen uitweg? Ga omhoog!</a:t>
            </a:r>
            <a:endParaRPr sz="26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sz="26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sz="26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sz="2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600" dirty="0"/>
          </a:p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endParaRPr sz="3600" b="1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58B10EC-934B-C543-8531-11933BEF665A}"/>
              </a:ext>
            </a:extLst>
          </p:cNvPr>
          <p:cNvSpPr/>
          <p:nvPr/>
        </p:nvSpPr>
        <p:spPr>
          <a:xfrm>
            <a:off x="960800" y="3285755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</a:pPr>
            <a:r>
              <a:rPr lang="nl-NL" b="1" dirty="0"/>
              <a:t>Bij vastlopen</a:t>
            </a:r>
            <a:r>
              <a:rPr lang="nl-NL" dirty="0"/>
              <a:t>: knip een lijn weg!</a:t>
            </a:r>
          </a:p>
        </p:txBody>
      </p:sp>
      <p:cxnSp>
        <p:nvCxnSpPr>
          <p:cNvPr id="10" name="Kromme verbindingslijn 9">
            <a:extLst>
              <a:ext uri="{FF2B5EF4-FFF2-40B4-BE49-F238E27FC236}">
                <a16:creationId xmlns:a16="http://schemas.microsoft.com/office/drawing/2014/main" id="{4B84CB9B-8A0B-474D-AF60-ED803B016815}"/>
              </a:ext>
            </a:extLst>
          </p:cNvPr>
          <p:cNvCxnSpPr>
            <a:cxnSpLocks/>
            <a:stCxn id="207" idx="2"/>
            <a:endCxn id="209" idx="0"/>
          </p:cNvCxnSpPr>
          <p:nvPr/>
        </p:nvCxnSpPr>
        <p:spPr>
          <a:xfrm rot="5400000">
            <a:off x="5211593" y="620167"/>
            <a:ext cx="314873" cy="1729249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Kromme verbindingslijn 12">
            <a:extLst>
              <a:ext uri="{FF2B5EF4-FFF2-40B4-BE49-F238E27FC236}">
                <a16:creationId xmlns:a16="http://schemas.microsoft.com/office/drawing/2014/main" id="{F599B934-985A-BD46-B3CE-4FAAFB485FF8}"/>
              </a:ext>
            </a:extLst>
          </p:cNvPr>
          <p:cNvCxnSpPr>
            <a:cxnSpLocks/>
            <a:stCxn id="209" idx="2"/>
            <a:endCxn id="4" idx="0"/>
          </p:cNvCxnSpPr>
          <p:nvPr/>
        </p:nvCxnSpPr>
        <p:spPr>
          <a:xfrm rot="5400000">
            <a:off x="3006822" y="1788173"/>
            <a:ext cx="1044304" cy="195086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Kromme verbindingslijn 16">
            <a:extLst>
              <a:ext uri="{FF2B5EF4-FFF2-40B4-BE49-F238E27FC236}">
                <a16:creationId xmlns:a16="http://schemas.microsoft.com/office/drawing/2014/main" id="{96B9B6FE-729E-1F4F-B7BD-0735C061D0E5}"/>
              </a:ext>
            </a:extLst>
          </p:cNvPr>
          <p:cNvCxnSpPr>
            <a:cxnSpLocks/>
            <a:stCxn id="22" idx="1"/>
            <a:endCxn id="4" idx="2"/>
          </p:cNvCxnSpPr>
          <p:nvPr/>
        </p:nvCxnSpPr>
        <p:spPr>
          <a:xfrm rot="10800000">
            <a:off x="2553544" y="3655087"/>
            <a:ext cx="3185486" cy="712942"/>
          </a:xfrm>
          <a:prstGeom prst="curvedConnector2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F7318A35-0174-514C-A3CD-29226A0AB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7"/>
          <a:stretch/>
        </p:blipFill>
        <p:spPr>
          <a:xfrm>
            <a:off x="5739030" y="2321749"/>
            <a:ext cx="6370447" cy="409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8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Afbeelding 20">
            <a:extLst>
              <a:ext uri="{FF2B5EF4-FFF2-40B4-BE49-F238E27FC236}">
                <a16:creationId xmlns:a16="http://schemas.microsoft.com/office/drawing/2014/main" id="{3DD0A1B0-7B1E-5347-B0C5-24A2BE6D3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717" y="116130"/>
            <a:ext cx="5281582" cy="5207270"/>
          </a:xfrm>
          <a:prstGeom prst="rect">
            <a:avLst/>
          </a:prstGeom>
        </p:spPr>
      </p:pic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1433053" y="647835"/>
            <a:ext cx="9601200" cy="67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nl-NL" dirty="0"/>
              <a:t>Algoritme 2: A*</a:t>
            </a:r>
            <a:endParaRPr dirty="0"/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960800" y="2556325"/>
            <a:ext cx="5578200" cy="3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endParaRPr sz="2200" b="1" i="0" u="none" strike="noStrike" cap="non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endParaRPr sz="2200" b="1" i="0" u="none" strike="noStrike" cap="non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endParaRPr sz="2200" b="1" i="0" u="none" strike="noStrike" cap="non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1123885" y="1989747"/>
            <a:ext cx="5415115" cy="850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nl-NL" sz="2600" dirty="0"/>
              <a:t>Vindt gegarandeerd de kortste route voor een enkele </a:t>
            </a:r>
            <a:r>
              <a:rPr lang="nl-NL" sz="2600" dirty="0" err="1"/>
              <a:t>wire</a:t>
            </a:r>
            <a:endParaRPr sz="26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sz="26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sz="26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sz="2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600" dirty="0"/>
          </a:p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endParaRPr sz="3600" b="1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58B10EC-934B-C543-8531-11933BEF665A}"/>
              </a:ext>
            </a:extLst>
          </p:cNvPr>
          <p:cNvSpPr/>
          <p:nvPr/>
        </p:nvSpPr>
        <p:spPr>
          <a:xfrm>
            <a:off x="1123885" y="3985472"/>
            <a:ext cx="375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</a:pPr>
            <a:r>
              <a:rPr lang="nl-NL" dirty="0"/>
              <a:t>Voorwaarde: heuristiek overschat niet</a:t>
            </a:r>
          </a:p>
        </p:txBody>
      </p:sp>
      <p:cxnSp>
        <p:nvCxnSpPr>
          <p:cNvPr id="10" name="Kromme verbindingslijn 9">
            <a:extLst>
              <a:ext uri="{FF2B5EF4-FFF2-40B4-BE49-F238E27FC236}">
                <a16:creationId xmlns:a16="http://schemas.microsoft.com/office/drawing/2014/main" id="{4B84CB9B-8A0B-474D-AF60-ED803B016815}"/>
              </a:ext>
            </a:extLst>
          </p:cNvPr>
          <p:cNvCxnSpPr>
            <a:cxnSpLocks/>
            <a:stCxn id="207" idx="2"/>
            <a:endCxn id="209" idx="0"/>
          </p:cNvCxnSpPr>
          <p:nvPr/>
        </p:nvCxnSpPr>
        <p:spPr>
          <a:xfrm rot="5400000">
            <a:off x="4701352" y="457446"/>
            <a:ext cx="662392" cy="240221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Kromme verbindingslijn 12">
            <a:extLst>
              <a:ext uri="{FF2B5EF4-FFF2-40B4-BE49-F238E27FC236}">
                <a16:creationId xmlns:a16="http://schemas.microsoft.com/office/drawing/2014/main" id="{F599B934-985A-BD46-B3CE-4FAAFB485FF8}"/>
              </a:ext>
            </a:extLst>
          </p:cNvPr>
          <p:cNvCxnSpPr>
            <a:cxnSpLocks/>
            <a:stCxn id="209" idx="2"/>
            <a:endCxn id="4" idx="0"/>
          </p:cNvCxnSpPr>
          <p:nvPr/>
        </p:nvCxnSpPr>
        <p:spPr>
          <a:xfrm rot="5400000">
            <a:off x="2843643" y="2997671"/>
            <a:ext cx="1145289" cy="830313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Kromme verbindingslijn 16">
            <a:extLst>
              <a:ext uri="{FF2B5EF4-FFF2-40B4-BE49-F238E27FC236}">
                <a16:creationId xmlns:a16="http://schemas.microsoft.com/office/drawing/2014/main" id="{96B9B6FE-729E-1F4F-B7BD-0735C061D0E5}"/>
              </a:ext>
            </a:extLst>
          </p:cNvPr>
          <p:cNvCxnSpPr>
            <a:cxnSpLocks/>
            <a:endCxn id="4" idx="2"/>
          </p:cNvCxnSpPr>
          <p:nvPr/>
        </p:nvCxnSpPr>
        <p:spPr>
          <a:xfrm rot="10800000">
            <a:off x="3001130" y="4354804"/>
            <a:ext cx="4009270" cy="566578"/>
          </a:xfrm>
          <a:prstGeom prst="curvedConnector2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599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1433053" y="647835"/>
            <a:ext cx="9601200" cy="67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nl-NL" dirty="0"/>
              <a:t>Algoritme 2: A*</a:t>
            </a:r>
            <a:endParaRPr dirty="0"/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960800" y="2556325"/>
            <a:ext cx="5578200" cy="3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endParaRPr sz="2200" b="1" i="0" u="none" strike="noStrike" cap="non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endParaRPr sz="2200" b="1" i="0" u="none" strike="noStrike" cap="non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endParaRPr sz="2200" b="1" i="0" u="none" strike="noStrike" cap="non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054090" y="1817892"/>
            <a:ext cx="5415115" cy="566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nl-NL" sz="2600" b="1" dirty="0"/>
              <a:t>Probleem: </a:t>
            </a:r>
            <a:r>
              <a:rPr lang="nl-NL" sz="2600" dirty="0"/>
              <a:t>gates raken ingesloten</a:t>
            </a:r>
            <a:endParaRPr sz="26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sz="26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sz="2600"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sz="2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600" dirty="0"/>
          </a:p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endParaRPr sz="3600" b="1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58B10EC-934B-C543-8531-11933BEF665A}"/>
              </a:ext>
            </a:extLst>
          </p:cNvPr>
          <p:cNvSpPr/>
          <p:nvPr/>
        </p:nvSpPr>
        <p:spPr>
          <a:xfrm>
            <a:off x="8591271" y="2839195"/>
            <a:ext cx="336284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</a:pPr>
            <a:r>
              <a:rPr lang="nl-NL" sz="2600" b="1" dirty="0"/>
              <a:t>Oplossing: </a:t>
            </a:r>
            <a:r>
              <a:rPr lang="nl-NL" sz="2600" dirty="0"/>
              <a:t>gewogen A*</a:t>
            </a:r>
          </a:p>
        </p:txBody>
      </p:sp>
      <p:cxnSp>
        <p:nvCxnSpPr>
          <p:cNvPr id="10" name="Kromme verbindingslijn 9">
            <a:extLst>
              <a:ext uri="{FF2B5EF4-FFF2-40B4-BE49-F238E27FC236}">
                <a16:creationId xmlns:a16="http://schemas.microsoft.com/office/drawing/2014/main" id="{4B84CB9B-8A0B-474D-AF60-ED803B016815}"/>
              </a:ext>
            </a:extLst>
          </p:cNvPr>
          <p:cNvCxnSpPr>
            <a:cxnSpLocks/>
            <a:stCxn id="207" idx="2"/>
            <a:endCxn id="209" idx="0"/>
          </p:cNvCxnSpPr>
          <p:nvPr/>
        </p:nvCxnSpPr>
        <p:spPr>
          <a:xfrm rot="16200000" flipH="1">
            <a:off x="7252382" y="308625"/>
            <a:ext cx="490537" cy="2527995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Kromme verbindingslijn 12">
            <a:extLst>
              <a:ext uri="{FF2B5EF4-FFF2-40B4-BE49-F238E27FC236}">
                <a16:creationId xmlns:a16="http://schemas.microsoft.com/office/drawing/2014/main" id="{F599B934-985A-BD46-B3CE-4FAAFB485FF8}"/>
              </a:ext>
            </a:extLst>
          </p:cNvPr>
          <p:cNvCxnSpPr>
            <a:cxnSpLocks/>
            <a:stCxn id="209" idx="2"/>
            <a:endCxn id="4" idx="0"/>
          </p:cNvCxnSpPr>
          <p:nvPr/>
        </p:nvCxnSpPr>
        <p:spPr>
          <a:xfrm rot="16200000" flipH="1">
            <a:off x="9289808" y="1856309"/>
            <a:ext cx="454725" cy="1511045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Kromme verbindingslijn 16">
            <a:extLst>
              <a:ext uri="{FF2B5EF4-FFF2-40B4-BE49-F238E27FC236}">
                <a16:creationId xmlns:a16="http://schemas.microsoft.com/office/drawing/2014/main" id="{96B9B6FE-729E-1F4F-B7BD-0735C061D0E5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847476" y="3331638"/>
            <a:ext cx="3425217" cy="1096511"/>
          </a:xfrm>
          <a:prstGeom prst="curvedConnector2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3E5BDDC2-0326-DC4E-9A6D-B02CBC425488}"/>
              </a:ext>
            </a:extLst>
          </p:cNvPr>
          <p:cNvSpPr/>
          <p:nvPr/>
        </p:nvSpPr>
        <p:spPr>
          <a:xfrm>
            <a:off x="7169995" y="5646544"/>
            <a:ext cx="36504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l-NL" sz="2000" b="1" dirty="0" err="1">
                <a:sym typeface="Garamond"/>
              </a:rPr>
              <a:t>Gcost</a:t>
            </a:r>
            <a:r>
              <a:rPr lang="nl-NL" sz="2000" b="1" dirty="0">
                <a:sym typeface="Garamond"/>
              </a:rPr>
              <a:t>: </a:t>
            </a:r>
            <a:r>
              <a:rPr lang="nl-NL" sz="2000" dirty="0">
                <a:sym typeface="Garamond"/>
              </a:rPr>
              <a:t>+= 1 + 14 - </a:t>
            </a:r>
            <a:r>
              <a:rPr lang="nl-NL" sz="2000" dirty="0" err="1">
                <a:sym typeface="Garamond"/>
              </a:rPr>
              <a:t>Z</a:t>
            </a:r>
            <a:r>
              <a:rPr lang="nl-NL" sz="2000" dirty="0">
                <a:sym typeface="Garamond"/>
              </a:rPr>
              <a:t>-dimensie * 2 + 10 * (aantal gates aangrenzend)</a:t>
            </a:r>
          </a:p>
        </p:txBody>
      </p:sp>
      <p:cxnSp>
        <p:nvCxnSpPr>
          <p:cNvPr id="26" name="Kromme verbindingslijn 25">
            <a:extLst>
              <a:ext uri="{FF2B5EF4-FFF2-40B4-BE49-F238E27FC236}">
                <a16:creationId xmlns:a16="http://schemas.microsoft.com/office/drawing/2014/main" id="{F925714B-A98A-BF44-84D5-070158EA601B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847476" y="4720856"/>
            <a:ext cx="2147722" cy="925688"/>
          </a:xfrm>
          <a:prstGeom prst="curvedConnector2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7" name="Afbeelding 26">
            <a:extLst>
              <a:ext uri="{FF2B5EF4-FFF2-40B4-BE49-F238E27FC236}">
                <a16:creationId xmlns:a16="http://schemas.microsoft.com/office/drawing/2014/main" id="{79B58851-26A1-6846-B9E8-4B80C8B5A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8612" y="3046861"/>
            <a:ext cx="6944365" cy="384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6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D1DA6DA-1138-A143-B540-FD72DAFD8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2" y="703277"/>
            <a:ext cx="11287712" cy="6154723"/>
          </a:xfrm>
          <a:prstGeom prst="rect">
            <a:avLst/>
          </a:prstGeom>
        </p:spPr>
      </p:pic>
      <p:sp>
        <p:nvSpPr>
          <p:cNvPr id="3" name="Shape 207">
            <a:extLst>
              <a:ext uri="{FF2B5EF4-FFF2-40B4-BE49-F238E27FC236}">
                <a16:creationId xmlns:a16="http://schemas.microsoft.com/office/drawing/2014/main" id="{24748820-D4B2-A540-9DD3-30D17103BE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9481" y="195891"/>
            <a:ext cx="9601200" cy="67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nl-NL" dirty="0"/>
              <a:t>Verbeteren met pure A*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1518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07">
            <a:extLst>
              <a:ext uri="{FF2B5EF4-FFF2-40B4-BE49-F238E27FC236}">
                <a16:creationId xmlns:a16="http://schemas.microsoft.com/office/drawing/2014/main" id="{ABC0B69D-2370-8846-AF44-F9FD6C5D1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382232" y="297712"/>
            <a:ext cx="7229817" cy="123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nl-NL" dirty="0"/>
              <a:t>Resultaten </a:t>
            </a:r>
            <a:br>
              <a:rPr lang="nl-NL" dirty="0"/>
            </a:br>
            <a:r>
              <a:rPr lang="nl-NL" dirty="0" err="1"/>
              <a:t>BreakThrough</a:t>
            </a:r>
            <a:endParaRPr dirty="0"/>
          </a:p>
        </p:txBody>
      </p:sp>
      <p:cxnSp>
        <p:nvCxnSpPr>
          <p:cNvPr id="7" name="Kromme verbindingslijn 6">
            <a:extLst>
              <a:ext uri="{FF2B5EF4-FFF2-40B4-BE49-F238E27FC236}">
                <a16:creationId xmlns:a16="http://schemas.microsoft.com/office/drawing/2014/main" id="{10C1F855-C432-664A-ADE8-2C8C348CFA64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rot="16200000" flipH="1">
            <a:off x="1638864" y="2127272"/>
            <a:ext cx="2629040" cy="1441414"/>
          </a:xfrm>
          <a:prstGeom prst="curvedConnector2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9" name="Grafiek 3">
            <a:extLst>
              <a:ext uri="{FF2B5EF4-FFF2-40B4-BE49-F238E27FC236}">
                <a16:creationId xmlns:a16="http://schemas.microsoft.com/office/drawing/2014/main" id="{81FAA81C-5D52-FD45-BEB3-0327359076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7021049"/>
              </p:ext>
            </p:extLst>
          </p:nvPr>
        </p:nvGraphicFramePr>
        <p:xfrm>
          <a:off x="3674091" y="1557095"/>
          <a:ext cx="8033583" cy="5210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5403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ek 3">
            <a:extLst>
              <a:ext uri="{FF2B5EF4-FFF2-40B4-BE49-F238E27FC236}">
                <a16:creationId xmlns:a16="http://schemas.microsoft.com/office/drawing/2014/main" id="{81FAA81C-5D52-FD45-BEB3-0327359076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6368256"/>
              </p:ext>
            </p:extLst>
          </p:nvPr>
        </p:nvGraphicFramePr>
        <p:xfrm>
          <a:off x="3671453" y="1550210"/>
          <a:ext cx="8033583" cy="5210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hape 207">
            <a:extLst>
              <a:ext uri="{FF2B5EF4-FFF2-40B4-BE49-F238E27FC236}">
                <a16:creationId xmlns:a16="http://schemas.microsoft.com/office/drawing/2014/main" id="{ABC0B69D-2370-8846-AF44-F9FD6C5D1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390802" y="705083"/>
            <a:ext cx="9110256" cy="67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nl-NL" dirty="0"/>
              <a:t>Resultaten A*</a:t>
            </a:r>
            <a:endParaRPr dirty="0"/>
          </a:p>
        </p:txBody>
      </p:sp>
      <p:cxnSp>
        <p:nvCxnSpPr>
          <p:cNvPr id="7" name="Kromme verbindingslijn 6">
            <a:extLst>
              <a:ext uri="{FF2B5EF4-FFF2-40B4-BE49-F238E27FC236}">
                <a16:creationId xmlns:a16="http://schemas.microsoft.com/office/drawing/2014/main" id="{10C1F855-C432-664A-ADE8-2C8C348CFA64}"/>
              </a:ext>
            </a:extLst>
          </p:cNvPr>
          <p:cNvCxnSpPr>
            <a:cxnSpLocks/>
            <a:stCxn id="6" idx="2"/>
            <a:endCxn id="4" idx="1"/>
          </p:cNvCxnSpPr>
          <p:nvPr/>
        </p:nvCxnSpPr>
        <p:spPr>
          <a:xfrm rot="16200000" flipH="1">
            <a:off x="1532384" y="2016544"/>
            <a:ext cx="2771011" cy="1507127"/>
          </a:xfrm>
          <a:prstGeom prst="curvedConnector2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95233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07">
            <a:extLst>
              <a:ext uri="{FF2B5EF4-FFF2-40B4-BE49-F238E27FC236}">
                <a16:creationId xmlns:a16="http://schemas.microsoft.com/office/drawing/2014/main" id="{CA06C7B8-F5B2-0448-8E73-E82135325D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62139" y="477219"/>
            <a:ext cx="5417127" cy="107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nl-NL" dirty="0"/>
              <a:t>Runtime </a:t>
            </a:r>
            <a:r>
              <a:rPr lang="nl-NL" dirty="0" err="1"/>
              <a:t>BreakThrough</a:t>
            </a:r>
            <a:r>
              <a:rPr lang="nl-NL" dirty="0"/>
              <a:t> en gewogen A*</a:t>
            </a:r>
            <a:endParaRPr dirty="0"/>
          </a:p>
        </p:txBody>
      </p:sp>
      <p:cxnSp>
        <p:nvCxnSpPr>
          <p:cNvPr id="9" name="Kromme verbindingslijn 8">
            <a:extLst>
              <a:ext uri="{FF2B5EF4-FFF2-40B4-BE49-F238E27FC236}">
                <a16:creationId xmlns:a16="http://schemas.microsoft.com/office/drawing/2014/main" id="{D38D6F00-8BFF-2B43-8409-F2D958921FE6}"/>
              </a:ext>
            </a:extLst>
          </p:cNvPr>
          <p:cNvCxnSpPr>
            <a:cxnSpLocks/>
            <a:stCxn id="8" idx="2"/>
            <a:endCxn id="5" idx="3"/>
          </p:cNvCxnSpPr>
          <p:nvPr/>
        </p:nvCxnSpPr>
        <p:spPr>
          <a:xfrm rot="5400000">
            <a:off x="7498874" y="2258902"/>
            <a:ext cx="2577505" cy="1166154"/>
          </a:xfrm>
          <a:prstGeom prst="curvedConnector2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5" name="Tijdelijke aanduiding voor inhoud 4">
            <a:extLst>
              <a:ext uri="{FF2B5EF4-FFF2-40B4-BE49-F238E27FC236}">
                <a16:creationId xmlns:a16="http://schemas.microsoft.com/office/drawing/2014/main" id="{CD1E84FD-B7D7-BF43-B986-462FA3CA2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815540"/>
              </p:ext>
            </p:extLst>
          </p:nvPr>
        </p:nvGraphicFramePr>
        <p:xfrm>
          <a:off x="145143" y="1553227"/>
          <a:ext cx="8059406" cy="5155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76755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5"/>
          <a:stretch/>
        </p:blipFill>
        <p:spPr>
          <a:xfrm>
            <a:off x="5456790" y="1843314"/>
            <a:ext cx="6860467" cy="4812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459" y="935247"/>
            <a:ext cx="4326699" cy="5748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Hillclimbers testing</a:t>
            </a:r>
          </a:p>
        </p:txBody>
      </p:sp>
      <p:cxnSp>
        <p:nvCxnSpPr>
          <p:cNvPr id="5" name="Kromme verbindingslijn 4">
            <a:extLst>
              <a:ext uri="{FF2B5EF4-FFF2-40B4-BE49-F238E27FC236}">
                <a16:creationId xmlns:a16="http://schemas.microsoft.com/office/drawing/2014/main" id="{61C67092-ADBE-2448-92EB-FAB9D5FB51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87240" y="1617968"/>
            <a:ext cx="1454732" cy="1239084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Shape 209">
            <a:extLst>
              <a:ext uri="{FF2B5EF4-FFF2-40B4-BE49-F238E27FC236}">
                <a16:creationId xmlns:a16="http://schemas.microsoft.com/office/drawing/2014/main" id="{E1707724-92C6-E840-B54A-9B2A874DC448}"/>
              </a:ext>
            </a:extLst>
          </p:cNvPr>
          <p:cNvSpPr txBox="1">
            <a:spLocks/>
          </p:cNvSpPr>
          <p:nvPr/>
        </p:nvSpPr>
        <p:spPr>
          <a:xfrm>
            <a:off x="445250" y="2964876"/>
            <a:ext cx="5415115" cy="90054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480"/>
              </a:spcBef>
              <a:buFont typeface="Arial" panose="020B0604020202020204" pitchFamily="34" charset="0"/>
              <a:buNone/>
            </a:pPr>
            <a:r>
              <a:rPr lang="nl-NL" sz="2600" b="1" dirty="0" err="1"/>
              <a:t>Replacelines</a:t>
            </a:r>
            <a:r>
              <a:rPr lang="nl-NL" sz="2600" b="1" dirty="0"/>
              <a:t>: </a:t>
            </a:r>
            <a:r>
              <a:rPr lang="nl-NL" sz="2600" dirty="0" err="1"/>
              <a:t>Hillclimber</a:t>
            </a:r>
            <a:r>
              <a:rPr lang="nl-NL" sz="2600" dirty="0"/>
              <a:t> voor gewogen A* met pure A*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nl-NL" sz="2600" dirty="0"/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nl-NL" sz="2600" b="1" dirty="0"/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nl-NL" sz="2600" dirty="0"/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nl-NL" sz="26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nl-NL" sz="3600" b="1" dirty="0"/>
          </a:p>
        </p:txBody>
      </p:sp>
      <p:cxnSp>
        <p:nvCxnSpPr>
          <p:cNvPr id="10" name="Kromme verbindingslijn 9">
            <a:extLst>
              <a:ext uri="{FF2B5EF4-FFF2-40B4-BE49-F238E27FC236}">
                <a16:creationId xmlns:a16="http://schemas.microsoft.com/office/drawing/2014/main" id="{61DCCF8C-9795-5E43-B1A5-C96B96BDB016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3439840" y="3578386"/>
            <a:ext cx="1870364" cy="2444428"/>
          </a:xfrm>
          <a:prstGeom prst="curvedConnector2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hape 209">
            <a:extLst>
              <a:ext uri="{FF2B5EF4-FFF2-40B4-BE49-F238E27FC236}">
                <a16:creationId xmlns:a16="http://schemas.microsoft.com/office/drawing/2014/main" id="{4E920267-513F-6245-923C-E57B12AA40A0}"/>
              </a:ext>
            </a:extLst>
          </p:cNvPr>
          <p:cNvSpPr txBox="1">
            <a:spLocks/>
          </p:cNvSpPr>
          <p:nvPr/>
        </p:nvSpPr>
        <p:spPr>
          <a:xfrm>
            <a:off x="6825662" y="566057"/>
            <a:ext cx="5415115" cy="3691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480"/>
              </a:spcBef>
              <a:buFont typeface="Arial" panose="020B0604020202020204" pitchFamily="34" charset="0"/>
              <a:buNone/>
            </a:pPr>
            <a:r>
              <a:rPr lang="nl-NL" sz="2000" dirty="0" err="1"/>
              <a:t>Netlist</a:t>
            </a:r>
            <a:r>
              <a:rPr lang="nl-NL" sz="2000" dirty="0"/>
              <a:t> 1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nl-NL" sz="2600" dirty="0"/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nl-NL" sz="2600" b="1" dirty="0"/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nl-NL" sz="2600" dirty="0"/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nl-NL" sz="26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nl-NL" sz="3600" b="1" dirty="0"/>
          </a:p>
        </p:txBody>
      </p:sp>
      <p:cxnSp>
        <p:nvCxnSpPr>
          <p:cNvPr id="8" name="Kromme verbindingslijn 7">
            <a:extLst>
              <a:ext uri="{FF2B5EF4-FFF2-40B4-BE49-F238E27FC236}">
                <a16:creationId xmlns:a16="http://schemas.microsoft.com/office/drawing/2014/main" id="{FDAE3E5B-1339-0549-A17F-9AAF5E2E3CF7}"/>
              </a:ext>
            </a:extLst>
          </p:cNvPr>
          <p:cNvCxnSpPr>
            <a:cxnSpLocks/>
            <a:stCxn id="4" idx="0"/>
            <a:endCxn id="7" idx="2"/>
          </p:cNvCxnSpPr>
          <p:nvPr/>
        </p:nvCxnSpPr>
        <p:spPr>
          <a:xfrm rot="5400000" flipH="1" flipV="1">
            <a:off x="8756089" y="1066183"/>
            <a:ext cx="908067" cy="64619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09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6CD3B7-0552-0243-B48F-64B99459D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94" y="11490"/>
            <a:ext cx="10515600" cy="1325563"/>
          </a:xfrm>
        </p:spPr>
        <p:txBody>
          <a:bodyPr/>
          <a:lstStyle/>
          <a:p>
            <a:pPr algn="ctr"/>
            <a:r>
              <a:rPr lang="nl-NL" dirty="0"/>
              <a:t>De opdracht in een notendop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4C7BEEF-0B45-A949-AFE2-14C1FA77CFA6}"/>
              </a:ext>
            </a:extLst>
          </p:cNvPr>
          <p:cNvSpPr txBox="1"/>
          <p:nvPr/>
        </p:nvSpPr>
        <p:spPr>
          <a:xfrm>
            <a:off x="1180598" y="2076259"/>
            <a:ext cx="2571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000" dirty="0" err="1"/>
              <a:t>grid</a:t>
            </a:r>
            <a:endParaRPr lang="nl-NL" sz="3000" dirty="0"/>
          </a:p>
        </p:txBody>
      </p:sp>
      <p:cxnSp>
        <p:nvCxnSpPr>
          <p:cNvPr id="7" name="Kromme verbindingslijn 6">
            <a:extLst>
              <a:ext uri="{FF2B5EF4-FFF2-40B4-BE49-F238E27FC236}">
                <a16:creationId xmlns:a16="http://schemas.microsoft.com/office/drawing/2014/main" id="{BE1EA666-7505-2549-9F5E-12EFF7A4E3A7}"/>
              </a:ext>
            </a:extLst>
          </p:cNvPr>
          <p:cNvCxnSpPr>
            <a:cxnSpLocks/>
          </p:cNvCxnSpPr>
          <p:nvPr/>
        </p:nvCxnSpPr>
        <p:spPr>
          <a:xfrm>
            <a:off x="1985210" y="2387934"/>
            <a:ext cx="962526" cy="665311"/>
          </a:xfrm>
          <a:prstGeom prst="curved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092CBC-0640-A34C-AE58-7DFB24518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63" y="1760041"/>
            <a:ext cx="9063037" cy="509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96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1433053" y="647835"/>
            <a:ext cx="9601200" cy="67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nl-NL" dirty="0"/>
              <a:t>Conclusie</a:t>
            </a:r>
            <a:endParaRPr dirty="0"/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960800" y="2556325"/>
            <a:ext cx="5578200" cy="3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endParaRPr sz="2200" b="1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endParaRPr sz="2200" b="1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endParaRPr sz="2200" b="1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425272" y="1787290"/>
            <a:ext cx="10089492" cy="586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nl-NL" dirty="0"/>
              <a:t>Gewogen A* beter in oplossingen vinden dan </a:t>
            </a:r>
            <a:r>
              <a:rPr lang="nl-NL" dirty="0" err="1"/>
              <a:t>BreakThrough</a:t>
            </a: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endParaRPr b="1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58B10EC-934B-C543-8531-11933BEF665A}"/>
              </a:ext>
            </a:extLst>
          </p:cNvPr>
          <p:cNvSpPr/>
          <p:nvPr/>
        </p:nvSpPr>
        <p:spPr>
          <a:xfrm>
            <a:off x="1150025" y="2933345"/>
            <a:ext cx="107779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</a:pPr>
            <a:r>
              <a:rPr lang="nl-NL" sz="2800" dirty="0"/>
              <a:t>Valide antwoord wordt verbeterd met pure A* op volgorde van de </a:t>
            </a:r>
            <a:r>
              <a:rPr lang="nl-NL" sz="2800" dirty="0" err="1"/>
              <a:t>netlist</a:t>
            </a:r>
            <a:endParaRPr lang="nl-NL" sz="2800" dirty="0"/>
          </a:p>
        </p:txBody>
      </p:sp>
      <p:cxnSp>
        <p:nvCxnSpPr>
          <p:cNvPr id="10" name="Kromme verbindingslijn 9">
            <a:extLst>
              <a:ext uri="{FF2B5EF4-FFF2-40B4-BE49-F238E27FC236}">
                <a16:creationId xmlns:a16="http://schemas.microsoft.com/office/drawing/2014/main" id="{4B84CB9B-8A0B-474D-AF60-ED803B016815}"/>
              </a:ext>
            </a:extLst>
          </p:cNvPr>
          <p:cNvCxnSpPr>
            <a:cxnSpLocks/>
            <a:stCxn id="207" idx="2"/>
            <a:endCxn id="209" idx="0"/>
          </p:cNvCxnSpPr>
          <p:nvPr/>
        </p:nvCxnSpPr>
        <p:spPr>
          <a:xfrm rot="5400000">
            <a:off x="5621869" y="1175505"/>
            <a:ext cx="459935" cy="763635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Kromme verbindingslijn 12">
            <a:extLst>
              <a:ext uri="{FF2B5EF4-FFF2-40B4-BE49-F238E27FC236}">
                <a16:creationId xmlns:a16="http://schemas.microsoft.com/office/drawing/2014/main" id="{F599B934-985A-BD46-B3CE-4FAAFB485FF8}"/>
              </a:ext>
            </a:extLst>
          </p:cNvPr>
          <p:cNvCxnSpPr>
            <a:cxnSpLocks/>
            <a:stCxn id="209" idx="2"/>
            <a:endCxn id="4" idx="0"/>
          </p:cNvCxnSpPr>
          <p:nvPr/>
        </p:nvCxnSpPr>
        <p:spPr>
          <a:xfrm rot="16200000" flipH="1">
            <a:off x="5724735" y="2119079"/>
            <a:ext cx="559549" cy="1068982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Kromme verbindingslijn 16">
            <a:extLst>
              <a:ext uri="{FF2B5EF4-FFF2-40B4-BE49-F238E27FC236}">
                <a16:creationId xmlns:a16="http://schemas.microsoft.com/office/drawing/2014/main" id="{96B9B6FE-729E-1F4F-B7BD-0735C061D0E5}"/>
              </a:ext>
            </a:extLst>
          </p:cNvPr>
          <p:cNvCxnSpPr>
            <a:cxnSpLocks/>
            <a:stCxn id="25" idx="0"/>
            <a:endCxn id="4" idx="2"/>
          </p:cNvCxnSpPr>
          <p:nvPr/>
        </p:nvCxnSpPr>
        <p:spPr>
          <a:xfrm rot="16200000" flipV="1">
            <a:off x="7287869" y="2707696"/>
            <a:ext cx="689560" cy="2187297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2211263-8772-F64F-8B24-3D2262CC3FE4}"/>
              </a:ext>
            </a:extLst>
          </p:cNvPr>
          <p:cNvSpPr/>
          <p:nvPr/>
        </p:nvSpPr>
        <p:spPr>
          <a:xfrm>
            <a:off x="5524619" y="4146125"/>
            <a:ext cx="6403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</a:pPr>
            <a:r>
              <a:rPr lang="nl-NL" sz="2800" b="1" dirty="0"/>
              <a:t>Vervolgonderzoek: </a:t>
            </a:r>
            <a:r>
              <a:rPr lang="nl-NL" sz="2800" dirty="0"/>
              <a:t>volgorde van de </a:t>
            </a:r>
            <a:r>
              <a:rPr lang="nl-NL" sz="2800" dirty="0" err="1"/>
              <a:t>netlist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553016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6CD3B7-0552-0243-B48F-64B99459D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De opdracht in een notendop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4C7BEEF-0B45-A949-AFE2-14C1FA77CFA6}"/>
              </a:ext>
            </a:extLst>
          </p:cNvPr>
          <p:cNvSpPr txBox="1"/>
          <p:nvPr/>
        </p:nvSpPr>
        <p:spPr>
          <a:xfrm>
            <a:off x="699335" y="1999315"/>
            <a:ext cx="257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Print</a:t>
            </a:r>
          </a:p>
        </p:txBody>
      </p:sp>
      <p:cxnSp>
        <p:nvCxnSpPr>
          <p:cNvPr id="7" name="Kromme verbindingslijn 6">
            <a:extLst>
              <a:ext uri="{FF2B5EF4-FFF2-40B4-BE49-F238E27FC236}">
                <a16:creationId xmlns:a16="http://schemas.microsoft.com/office/drawing/2014/main" id="{BE1EA666-7505-2549-9F5E-12EFF7A4E3A7}"/>
              </a:ext>
            </a:extLst>
          </p:cNvPr>
          <p:cNvCxnSpPr>
            <a:cxnSpLocks/>
          </p:cNvCxnSpPr>
          <p:nvPr/>
        </p:nvCxnSpPr>
        <p:spPr>
          <a:xfrm>
            <a:off x="1985210" y="2387934"/>
            <a:ext cx="962526" cy="66531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092CBC-0640-A34C-AE58-7DFB24518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3" name="Afgeronde rechthoek 2">
            <a:extLst>
              <a:ext uri="{FF2B5EF4-FFF2-40B4-BE49-F238E27FC236}">
                <a16:creationId xmlns:a16="http://schemas.microsoft.com/office/drawing/2014/main" id="{EA304912-B404-304B-9A23-2926719EDFF8}"/>
              </a:ext>
            </a:extLst>
          </p:cNvPr>
          <p:cNvSpPr/>
          <p:nvPr/>
        </p:nvSpPr>
        <p:spPr>
          <a:xfrm>
            <a:off x="1058779" y="529389"/>
            <a:ext cx="697832" cy="73392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/>
              <a:t>1</a:t>
            </a:r>
          </a:p>
        </p:txBody>
      </p:sp>
      <p:sp>
        <p:nvSpPr>
          <p:cNvPr id="8" name="Afgeronde rechthoek 7">
            <a:extLst>
              <a:ext uri="{FF2B5EF4-FFF2-40B4-BE49-F238E27FC236}">
                <a16:creationId xmlns:a16="http://schemas.microsoft.com/office/drawing/2014/main" id="{EF070A4E-0D46-4348-8ED0-92363446E806}"/>
              </a:ext>
            </a:extLst>
          </p:cNvPr>
          <p:cNvSpPr/>
          <p:nvPr/>
        </p:nvSpPr>
        <p:spPr>
          <a:xfrm>
            <a:off x="7856621" y="5614737"/>
            <a:ext cx="697832" cy="73392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/>
              <a:t>5</a:t>
            </a:r>
          </a:p>
        </p:txBody>
      </p:sp>
      <p:sp>
        <p:nvSpPr>
          <p:cNvPr id="9" name="Afgeronde rechthoek 8">
            <a:extLst>
              <a:ext uri="{FF2B5EF4-FFF2-40B4-BE49-F238E27FC236}">
                <a16:creationId xmlns:a16="http://schemas.microsoft.com/office/drawing/2014/main" id="{94A47919-6C06-EE49-9863-2C65D9A72FEE}"/>
              </a:ext>
            </a:extLst>
          </p:cNvPr>
          <p:cNvSpPr/>
          <p:nvPr/>
        </p:nvSpPr>
        <p:spPr>
          <a:xfrm>
            <a:off x="7848600" y="3155975"/>
            <a:ext cx="697832" cy="73392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/>
              <a:t>4</a:t>
            </a:r>
          </a:p>
        </p:txBody>
      </p:sp>
      <p:sp>
        <p:nvSpPr>
          <p:cNvPr id="10" name="Afgeronde rechthoek 9">
            <a:extLst>
              <a:ext uri="{FF2B5EF4-FFF2-40B4-BE49-F238E27FC236}">
                <a16:creationId xmlns:a16="http://schemas.microsoft.com/office/drawing/2014/main" id="{542EE976-F204-E745-9B00-F79DDC951E14}"/>
              </a:ext>
            </a:extLst>
          </p:cNvPr>
          <p:cNvSpPr/>
          <p:nvPr/>
        </p:nvSpPr>
        <p:spPr>
          <a:xfrm>
            <a:off x="1848854" y="3055094"/>
            <a:ext cx="697832" cy="73392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/>
              <a:t>2</a:t>
            </a:r>
          </a:p>
        </p:txBody>
      </p:sp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BBA49C8E-9221-0744-97D9-7D83EE704289}"/>
              </a:ext>
            </a:extLst>
          </p:cNvPr>
          <p:cNvSpPr/>
          <p:nvPr/>
        </p:nvSpPr>
        <p:spPr>
          <a:xfrm>
            <a:off x="5265822" y="1415716"/>
            <a:ext cx="697832" cy="73392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/>
              <a:t>3</a:t>
            </a: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C42CE4CC-E1A4-BE41-87AC-13E1553B15AB}"/>
              </a:ext>
            </a:extLst>
          </p:cNvPr>
          <p:cNvCxnSpPr>
            <a:cxnSpLocks/>
          </p:cNvCxnSpPr>
          <p:nvPr/>
        </p:nvCxnSpPr>
        <p:spPr>
          <a:xfrm rot="10800000">
            <a:off x="1756612" y="896352"/>
            <a:ext cx="2352675" cy="2119478"/>
          </a:xfrm>
          <a:prstGeom prst="curved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3FD9D042-D0EF-B041-BE12-878D61812E36}"/>
              </a:ext>
            </a:extLst>
          </p:cNvPr>
          <p:cNvSpPr txBox="1"/>
          <p:nvPr/>
        </p:nvSpPr>
        <p:spPr>
          <a:xfrm>
            <a:off x="4155658" y="2661886"/>
            <a:ext cx="257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gates</a:t>
            </a:r>
          </a:p>
        </p:txBody>
      </p:sp>
      <p:cxnSp>
        <p:nvCxnSpPr>
          <p:cNvPr id="21" name="Rechte verbindingslijn met pijl 15">
            <a:extLst>
              <a:ext uri="{FF2B5EF4-FFF2-40B4-BE49-F238E27FC236}">
                <a16:creationId xmlns:a16="http://schemas.microsoft.com/office/drawing/2014/main" id="{3352C43F-89FE-0C4F-9EB1-F268BFFB112A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5594154" y="3003354"/>
            <a:ext cx="2458763" cy="2764004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Kromme verbindingslijn 31">
            <a:extLst>
              <a:ext uri="{FF2B5EF4-FFF2-40B4-BE49-F238E27FC236}">
                <a16:creationId xmlns:a16="http://schemas.microsoft.com/office/drawing/2014/main" id="{CA2D654A-3D31-B442-96D0-F9E47253378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46686" y="3155974"/>
            <a:ext cx="1608974" cy="285889"/>
          </a:xfrm>
          <a:prstGeom prst="curved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Kromme verbindingslijn 34">
            <a:extLst>
              <a:ext uri="{FF2B5EF4-FFF2-40B4-BE49-F238E27FC236}">
                <a16:creationId xmlns:a16="http://schemas.microsoft.com/office/drawing/2014/main" id="{B770AE5A-7704-B84E-856A-660F16AEEDD5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5395160" y="3015829"/>
            <a:ext cx="2802356" cy="140146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Kromme verbindingslijn 42">
            <a:extLst>
              <a:ext uri="{FF2B5EF4-FFF2-40B4-BE49-F238E27FC236}">
                <a16:creationId xmlns:a16="http://schemas.microsoft.com/office/drawing/2014/main" id="{730F7D15-A660-CB46-A047-AC6317946370}"/>
              </a:ext>
            </a:extLst>
          </p:cNvPr>
          <p:cNvCxnSpPr>
            <a:cxnSpLocks/>
            <a:endCxn id="11" idx="2"/>
          </p:cNvCxnSpPr>
          <p:nvPr/>
        </p:nvCxnSpPr>
        <p:spPr>
          <a:xfrm rot="5400000" flipH="1" flipV="1">
            <a:off x="4976522" y="2200816"/>
            <a:ext cx="689388" cy="587043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52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20" grpId="0"/>
      <p:bldP spid="2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ep 5">
            <a:extLst>
              <a:ext uri="{FF2B5EF4-FFF2-40B4-BE49-F238E27FC236}">
                <a16:creationId xmlns:a16="http://schemas.microsoft.com/office/drawing/2014/main" id="{D5FB054F-27E9-5E40-A9CD-3931C5245858}"/>
              </a:ext>
            </a:extLst>
          </p:cNvPr>
          <p:cNvGrpSpPr/>
          <p:nvPr/>
        </p:nvGrpSpPr>
        <p:grpSpPr>
          <a:xfrm>
            <a:off x="3606801" y="2028825"/>
            <a:ext cx="8585199" cy="4829175"/>
            <a:chOff x="1" y="-1"/>
            <a:chExt cx="12192000" cy="6858001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47092CBC-0640-A34C-AE58-7DFB24518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-1"/>
              <a:ext cx="12192000" cy="6858001"/>
            </a:xfrm>
            <a:prstGeom prst="rect">
              <a:avLst/>
            </a:prstGeom>
          </p:spPr>
        </p:pic>
        <p:sp>
          <p:nvSpPr>
            <p:cNvPr id="3" name="Afgeronde rechthoek 2">
              <a:extLst>
                <a:ext uri="{FF2B5EF4-FFF2-40B4-BE49-F238E27FC236}">
                  <a16:creationId xmlns:a16="http://schemas.microsoft.com/office/drawing/2014/main" id="{EA304912-B404-304B-9A23-2926719EDFF8}"/>
                </a:ext>
              </a:extLst>
            </p:cNvPr>
            <p:cNvSpPr/>
            <p:nvPr/>
          </p:nvSpPr>
          <p:spPr>
            <a:xfrm>
              <a:off x="1058779" y="529389"/>
              <a:ext cx="697832" cy="73392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200" dirty="0"/>
                <a:t>1</a:t>
              </a:r>
            </a:p>
          </p:txBody>
        </p:sp>
        <p:sp>
          <p:nvSpPr>
            <p:cNvPr id="8" name="Afgeronde rechthoek 7">
              <a:extLst>
                <a:ext uri="{FF2B5EF4-FFF2-40B4-BE49-F238E27FC236}">
                  <a16:creationId xmlns:a16="http://schemas.microsoft.com/office/drawing/2014/main" id="{EF070A4E-0D46-4348-8ED0-92363446E806}"/>
                </a:ext>
              </a:extLst>
            </p:cNvPr>
            <p:cNvSpPr/>
            <p:nvPr/>
          </p:nvSpPr>
          <p:spPr>
            <a:xfrm>
              <a:off x="7856621" y="5614737"/>
              <a:ext cx="697832" cy="73392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200" dirty="0"/>
                <a:t>5</a:t>
              </a:r>
            </a:p>
          </p:txBody>
        </p:sp>
        <p:sp>
          <p:nvSpPr>
            <p:cNvPr id="10" name="Afgeronde rechthoek 9">
              <a:extLst>
                <a:ext uri="{FF2B5EF4-FFF2-40B4-BE49-F238E27FC236}">
                  <a16:creationId xmlns:a16="http://schemas.microsoft.com/office/drawing/2014/main" id="{542EE976-F204-E745-9B00-F79DDC951E14}"/>
                </a:ext>
              </a:extLst>
            </p:cNvPr>
            <p:cNvSpPr/>
            <p:nvPr/>
          </p:nvSpPr>
          <p:spPr>
            <a:xfrm>
              <a:off x="1848854" y="3055094"/>
              <a:ext cx="697832" cy="73392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200" dirty="0"/>
                <a:t>2</a:t>
              </a:r>
            </a:p>
          </p:txBody>
        </p:sp>
        <p:sp>
          <p:nvSpPr>
            <p:cNvPr id="9" name="Afgeronde rechthoek 8">
              <a:extLst>
                <a:ext uri="{FF2B5EF4-FFF2-40B4-BE49-F238E27FC236}">
                  <a16:creationId xmlns:a16="http://schemas.microsoft.com/office/drawing/2014/main" id="{94A47919-6C06-EE49-9863-2C65D9A72FEE}"/>
                </a:ext>
              </a:extLst>
            </p:cNvPr>
            <p:cNvSpPr/>
            <p:nvPr/>
          </p:nvSpPr>
          <p:spPr>
            <a:xfrm>
              <a:off x="7848600" y="3155975"/>
              <a:ext cx="697832" cy="73392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200" dirty="0"/>
                <a:t>4</a:t>
              </a:r>
            </a:p>
          </p:txBody>
        </p:sp>
        <p:sp>
          <p:nvSpPr>
            <p:cNvPr id="11" name="Afgeronde rechthoek 10">
              <a:extLst>
                <a:ext uri="{FF2B5EF4-FFF2-40B4-BE49-F238E27FC236}">
                  <a16:creationId xmlns:a16="http://schemas.microsoft.com/office/drawing/2014/main" id="{BBA49C8E-9221-0744-97D9-7D83EE704289}"/>
                </a:ext>
              </a:extLst>
            </p:cNvPr>
            <p:cNvSpPr/>
            <p:nvPr/>
          </p:nvSpPr>
          <p:spPr>
            <a:xfrm>
              <a:off x="5265822" y="1415717"/>
              <a:ext cx="697832" cy="73392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200" dirty="0"/>
                <a:t>3</a:t>
              </a:r>
            </a:p>
          </p:txBody>
        </p:sp>
      </p:grpSp>
      <p:sp>
        <p:nvSpPr>
          <p:cNvPr id="14" name="Tekstvak 13">
            <a:extLst>
              <a:ext uri="{FF2B5EF4-FFF2-40B4-BE49-F238E27FC236}">
                <a16:creationId xmlns:a16="http://schemas.microsoft.com/office/drawing/2014/main" id="{EC684EC0-2007-3C4E-A9F9-2F652B04EB76}"/>
              </a:ext>
            </a:extLst>
          </p:cNvPr>
          <p:cNvSpPr txBox="1"/>
          <p:nvPr/>
        </p:nvSpPr>
        <p:spPr>
          <a:xfrm>
            <a:off x="975327" y="2614627"/>
            <a:ext cx="1570188" cy="3108543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1 → 3</a:t>
            </a:r>
            <a:br>
              <a:rPr lang="nl-NL" sz="2800" dirty="0"/>
            </a:br>
            <a:endParaRPr lang="nl-NL" sz="2800" dirty="0"/>
          </a:p>
          <a:p>
            <a:pPr algn="ctr"/>
            <a:r>
              <a:rPr lang="nl-NL" sz="2800" dirty="0"/>
              <a:t>2 → 5</a:t>
            </a:r>
            <a:br>
              <a:rPr lang="nl-NL" sz="2800" dirty="0"/>
            </a:br>
            <a:endParaRPr lang="nl-NL" sz="2800" dirty="0"/>
          </a:p>
          <a:p>
            <a:pPr algn="ctr"/>
            <a:r>
              <a:rPr lang="nl-NL" sz="2800" dirty="0"/>
              <a:t>4 → 2</a:t>
            </a:r>
            <a:br>
              <a:rPr lang="nl-NL" sz="2800" dirty="0"/>
            </a:br>
            <a:endParaRPr lang="nl-NL" sz="2800" dirty="0"/>
          </a:p>
          <a:p>
            <a:pPr algn="ctr"/>
            <a:r>
              <a:rPr lang="nl-NL" sz="2800" dirty="0"/>
              <a:t>3 → 5</a:t>
            </a:r>
          </a:p>
        </p:txBody>
      </p:sp>
      <p:cxnSp>
        <p:nvCxnSpPr>
          <p:cNvPr id="19" name="Gebogen verbindingslijn 18">
            <a:extLst>
              <a:ext uri="{FF2B5EF4-FFF2-40B4-BE49-F238E27FC236}">
                <a16:creationId xmlns:a16="http://schemas.microsoft.com/office/drawing/2014/main" id="{B5E85500-F80B-044C-B3E9-4A8268DD59FC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843747" y="2660007"/>
            <a:ext cx="2716764" cy="365719"/>
          </a:xfrm>
          <a:prstGeom prst="bentConnector2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Gebogen verbindingslijn 22">
            <a:extLst>
              <a:ext uri="{FF2B5EF4-FFF2-40B4-BE49-F238E27FC236}">
                <a16:creationId xmlns:a16="http://schemas.microsoft.com/office/drawing/2014/main" id="{23778454-C08D-454C-B470-CACF338C4E9C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5400092" y="4438525"/>
            <a:ext cx="3739078" cy="1802415"/>
          </a:xfrm>
          <a:prstGeom prst="bentConnector3">
            <a:avLst>
              <a:gd name="adj1" fmla="val 57642"/>
            </a:avLst>
          </a:prstGeom>
          <a:ln w="5715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60" name="Groep 59">
            <a:extLst>
              <a:ext uri="{FF2B5EF4-FFF2-40B4-BE49-F238E27FC236}">
                <a16:creationId xmlns:a16="http://schemas.microsoft.com/office/drawing/2014/main" id="{793FD2CF-0451-6448-A301-D2B98FDF97F9}"/>
              </a:ext>
            </a:extLst>
          </p:cNvPr>
          <p:cNvGrpSpPr/>
          <p:nvPr/>
        </p:nvGrpSpPr>
        <p:grpSpPr>
          <a:xfrm>
            <a:off x="5154397" y="3828328"/>
            <a:ext cx="3979125" cy="671390"/>
            <a:chOff x="5154397" y="3828328"/>
            <a:chExt cx="3979125" cy="671390"/>
          </a:xfrm>
        </p:grpSpPr>
        <p:cxnSp>
          <p:nvCxnSpPr>
            <p:cNvPr id="30" name="Gebogen verbindingslijn 29">
              <a:extLst>
                <a:ext uri="{FF2B5EF4-FFF2-40B4-BE49-F238E27FC236}">
                  <a16:creationId xmlns:a16="http://schemas.microsoft.com/office/drawing/2014/main" id="{3C2E9BEE-62AC-234F-B3DD-1967636E591D}"/>
                </a:ext>
              </a:extLst>
            </p:cNvPr>
            <p:cNvCxnSpPr>
              <a:cxnSpLocks/>
            </p:cNvCxnSpPr>
            <p:nvPr/>
          </p:nvCxnSpPr>
          <p:spPr>
            <a:xfrm>
              <a:off x="5154397" y="3856737"/>
              <a:ext cx="3979125" cy="642981"/>
            </a:xfrm>
            <a:prstGeom prst="bentConnector3">
              <a:avLst>
                <a:gd name="adj1" fmla="val 76571"/>
              </a:avLst>
            </a:prstGeom>
            <a:ln w="762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Rechte verbindingslijn 37">
              <a:extLst>
                <a:ext uri="{FF2B5EF4-FFF2-40B4-BE49-F238E27FC236}">
                  <a16:creationId xmlns:a16="http://schemas.microsoft.com/office/drawing/2014/main" id="{56D758C2-CC11-6740-AA7A-7208D48700A5}"/>
                </a:ext>
              </a:extLst>
            </p:cNvPr>
            <p:cNvCxnSpPr>
              <a:endCxn id="10" idx="0"/>
            </p:cNvCxnSpPr>
            <p:nvPr/>
          </p:nvCxnSpPr>
          <p:spPr>
            <a:xfrm>
              <a:off x="5154397" y="3828328"/>
              <a:ext cx="0" cy="351793"/>
            </a:xfrm>
            <a:prstGeom prst="line">
              <a:avLst/>
            </a:prstGeom>
            <a:ln w="5715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40" name="Gebogen verbindingslijn 39">
            <a:extLst>
              <a:ext uri="{FF2B5EF4-FFF2-40B4-BE49-F238E27FC236}">
                <a16:creationId xmlns:a16="http://schemas.microsoft.com/office/drawing/2014/main" id="{1C136122-7AC5-E349-993D-86A430EDE754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7241658" y="3861385"/>
            <a:ext cx="2462060" cy="1824355"/>
          </a:xfrm>
          <a:prstGeom prst="bentConnector3">
            <a:avLst>
              <a:gd name="adj1" fmla="val 83658"/>
            </a:avLst>
          </a:prstGeom>
          <a:ln w="762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63" name="Groep 62">
            <a:extLst>
              <a:ext uri="{FF2B5EF4-FFF2-40B4-BE49-F238E27FC236}">
                <a16:creationId xmlns:a16="http://schemas.microsoft.com/office/drawing/2014/main" id="{6A109074-8572-F54A-8844-F2FD75A9BB90}"/>
              </a:ext>
            </a:extLst>
          </p:cNvPr>
          <p:cNvGrpSpPr/>
          <p:nvPr/>
        </p:nvGrpSpPr>
        <p:grpSpPr>
          <a:xfrm>
            <a:off x="7806204" y="3314700"/>
            <a:ext cx="2160420" cy="2926240"/>
            <a:chOff x="7806204" y="3314700"/>
            <a:chExt cx="2160420" cy="2926240"/>
          </a:xfrm>
        </p:grpSpPr>
        <p:cxnSp>
          <p:nvCxnSpPr>
            <p:cNvPr id="47" name="Gebogen verbindingslijn 46">
              <a:extLst>
                <a:ext uri="{FF2B5EF4-FFF2-40B4-BE49-F238E27FC236}">
                  <a16:creationId xmlns:a16="http://schemas.microsoft.com/office/drawing/2014/main" id="{F5C9928B-A98C-0F4C-AABB-BCB52511483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23294" y="3697610"/>
              <a:ext cx="2926240" cy="2160420"/>
            </a:xfrm>
            <a:prstGeom prst="bentConnector3">
              <a:avLst>
                <a:gd name="adj1" fmla="val 198"/>
              </a:avLst>
            </a:prstGeom>
            <a:ln w="762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Rechte verbindingslijn 50">
              <a:extLst>
                <a:ext uri="{FF2B5EF4-FFF2-40B4-BE49-F238E27FC236}">
                  <a16:creationId xmlns:a16="http://schemas.microsoft.com/office/drawing/2014/main" id="{2353AA73-1A7F-1A45-90C4-25863AD760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4912" y="6212363"/>
              <a:ext cx="341712" cy="0"/>
            </a:xfrm>
            <a:prstGeom prst="line">
              <a:avLst/>
            </a:prstGeom>
            <a:ln w="5715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64" name="Tekstvak 63">
            <a:extLst>
              <a:ext uri="{FF2B5EF4-FFF2-40B4-BE49-F238E27FC236}">
                <a16:creationId xmlns:a16="http://schemas.microsoft.com/office/drawing/2014/main" id="{F3F32AE1-06AC-C940-A6A8-4D08904DAF86}"/>
              </a:ext>
            </a:extLst>
          </p:cNvPr>
          <p:cNvSpPr txBox="1"/>
          <p:nvPr/>
        </p:nvSpPr>
        <p:spPr>
          <a:xfrm>
            <a:off x="9520162" y="1016077"/>
            <a:ext cx="257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 err="1"/>
              <a:t>wire</a:t>
            </a:r>
            <a:endParaRPr lang="nl-NL" sz="4000" dirty="0"/>
          </a:p>
        </p:txBody>
      </p:sp>
      <p:cxnSp>
        <p:nvCxnSpPr>
          <p:cNvPr id="65" name="Kromme verbindingslijn 64">
            <a:extLst>
              <a:ext uri="{FF2B5EF4-FFF2-40B4-BE49-F238E27FC236}">
                <a16:creationId xmlns:a16="http://schemas.microsoft.com/office/drawing/2014/main" id="{FF06FD7D-274F-4C4B-91D2-6A8F6CDFBA0E}"/>
              </a:ext>
            </a:extLst>
          </p:cNvPr>
          <p:cNvCxnSpPr>
            <a:cxnSpLocks/>
          </p:cNvCxnSpPr>
          <p:nvPr/>
        </p:nvCxnSpPr>
        <p:spPr>
          <a:xfrm rot="5400000">
            <a:off x="8705820" y="1904969"/>
            <a:ext cx="1590736" cy="1228725"/>
          </a:xfrm>
          <a:prstGeom prst="curvedConnector3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Tekstvak 72">
            <a:extLst>
              <a:ext uri="{FF2B5EF4-FFF2-40B4-BE49-F238E27FC236}">
                <a16:creationId xmlns:a16="http://schemas.microsoft.com/office/drawing/2014/main" id="{A63AE106-080D-C74E-ABA3-2C8317AB1B53}"/>
              </a:ext>
            </a:extLst>
          </p:cNvPr>
          <p:cNvSpPr txBox="1"/>
          <p:nvPr/>
        </p:nvSpPr>
        <p:spPr>
          <a:xfrm>
            <a:off x="1621477" y="1046854"/>
            <a:ext cx="3287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/>
              <a:t>Fictieve </a:t>
            </a:r>
            <a:r>
              <a:rPr lang="nl-NL" sz="3600" dirty="0" err="1"/>
              <a:t>netlist</a:t>
            </a:r>
            <a:endParaRPr lang="nl-NL" sz="3600" dirty="0"/>
          </a:p>
        </p:txBody>
      </p:sp>
      <p:cxnSp>
        <p:nvCxnSpPr>
          <p:cNvPr id="74" name="Kromme verbindingslijn 73">
            <a:extLst>
              <a:ext uri="{FF2B5EF4-FFF2-40B4-BE49-F238E27FC236}">
                <a16:creationId xmlns:a16="http://schemas.microsoft.com/office/drawing/2014/main" id="{5FA3A1A1-7185-D341-A23C-798166BA1B32}"/>
              </a:ext>
            </a:extLst>
          </p:cNvPr>
          <p:cNvCxnSpPr>
            <a:cxnSpLocks/>
          </p:cNvCxnSpPr>
          <p:nvPr/>
        </p:nvCxnSpPr>
        <p:spPr>
          <a:xfrm rot="5400000">
            <a:off x="1822078" y="1610156"/>
            <a:ext cx="1012748" cy="996194"/>
          </a:xfrm>
          <a:prstGeom prst="curvedConnector3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20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5EE89-8F32-2E46-8D5F-F7AEB2ED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Niet 2D maar 3D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ACA0EE-E0F1-BD4B-A654-B6A3E57A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79329"/>
            <a:ext cx="10515600" cy="603250"/>
          </a:xfrm>
        </p:spPr>
        <p:txBody>
          <a:bodyPr/>
          <a:lstStyle/>
          <a:p>
            <a:pPr marL="0" indent="0" algn="ctr">
              <a:buNone/>
            </a:pPr>
            <a:r>
              <a:rPr lang="nl-NL" dirty="0" err="1"/>
              <a:t>Wires</a:t>
            </a:r>
            <a:r>
              <a:rPr lang="nl-NL" dirty="0"/>
              <a:t> mogen elkaar niet snijden. Wel kruisen! 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9D152A7-9B19-9A45-8F66-ECD711AA0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15" b="8713"/>
          <a:stretch/>
        </p:blipFill>
        <p:spPr>
          <a:xfrm>
            <a:off x="1651658" y="1538591"/>
            <a:ext cx="8888684" cy="440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61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EB1C79-1F2C-1048-8DEE-1A08F19B3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De opdracht in detail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4E07185-E03A-7744-B11E-5C3FE5FA6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44135"/>
            <a:ext cx="2858769" cy="2013218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0747CAB-6F52-EF46-9118-D5B22B85D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594" y="2150927"/>
            <a:ext cx="3521343" cy="3306426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19E0760-8884-BA45-8413-8D383378279C}"/>
              </a:ext>
            </a:extLst>
          </p:cNvPr>
          <p:cNvSpPr txBox="1"/>
          <p:nvPr/>
        </p:nvSpPr>
        <p:spPr>
          <a:xfrm>
            <a:off x="1633460" y="1706906"/>
            <a:ext cx="257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2 </a:t>
            </a:r>
            <a:r>
              <a:rPr lang="nl-NL" sz="4000" dirty="0" err="1"/>
              <a:t>grids</a:t>
            </a:r>
            <a:endParaRPr lang="nl-NL" sz="4000" dirty="0"/>
          </a:p>
        </p:txBody>
      </p:sp>
      <p:cxnSp>
        <p:nvCxnSpPr>
          <p:cNvPr id="7" name="Kromme verbindingslijn 6">
            <a:extLst>
              <a:ext uri="{FF2B5EF4-FFF2-40B4-BE49-F238E27FC236}">
                <a16:creationId xmlns:a16="http://schemas.microsoft.com/office/drawing/2014/main" id="{2698A8D1-BA7E-B84C-89F8-DEAAE35E6C05}"/>
              </a:ext>
            </a:extLst>
          </p:cNvPr>
          <p:cNvCxnSpPr>
            <a:cxnSpLocks/>
          </p:cNvCxnSpPr>
          <p:nvPr/>
        </p:nvCxnSpPr>
        <p:spPr>
          <a:xfrm rot="5400000">
            <a:off x="1448407" y="2606541"/>
            <a:ext cx="1079800" cy="595389"/>
          </a:xfrm>
          <a:prstGeom prst="curvedConnector3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Kromme verbindingslijn 9">
            <a:extLst>
              <a:ext uri="{FF2B5EF4-FFF2-40B4-BE49-F238E27FC236}">
                <a16:creationId xmlns:a16="http://schemas.microsoft.com/office/drawing/2014/main" id="{7DDEA0B2-A648-994C-BDF3-6907FFB6A38F}"/>
              </a:ext>
            </a:extLst>
          </p:cNvPr>
          <p:cNvCxnSpPr>
            <a:cxnSpLocks/>
          </p:cNvCxnSpPr>
          <p:nvPr/>
        </p:nvCxnSpPr>
        <p:spPr>
          <a:xfrm>
            <a:off x="3417692" y="2093172"/>
            <a:ext cx="561902" cy="450003"/>
          </a:xfrm>
          <a:prstGeom prst="curvedConnector3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0C040883-A164-424A-8AA8-AACA2E48CF9F}"/>
              </a:ext>
            </a:extLst>
          </p:cNvPr>
          <p:cNvSpPr txBox="1"/>
          <p:nvPr/>
        </p:nvSpPr>
        <p:spPr>
          <a:xfrm>
            <a:off x="8782050" y="1835289"/>
            <a:ext cx="257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6 </a:t>
            </a:r>
            <a:r>
              <a:rPr lang="nl-NL" sz="4000" dirty="0" err="1"/>
              <a:t>netlists</a:t>
            </a:r>
            <a:endParaRPr lang="nl-NL" sz="4000" dirty="0"/>
          </a:p>
        </p:txBody>
      </p:sp>
      <p:cxnSp>
        <p:nvCxnSpPr>
          <p:cNvPr id="23" name="Kromme verbindingslijn 22">
            <a:extLst>
              <a:ext uri="{FF2B5EF4-FFF2-40B4-BE49-F238E27FC236}">
                <a16:creationId xmlns:a16="http://schemas.microsoft.com/office/drawing/2014/main" id="{24A7E44F-93A4-5E45-A051-8379FC78B574}"/>
              </a:ext>
            </a:extLst>
          </p:cNvPr>
          <p:cNvCxnSpPr>
            <a:cxnSpLocks/>
          </p:cNvCxnSpPr>
          <p:nvPr/>
        </p:nvCxnSpPr>
        <p:spPr>
          <a:xfrm rot="5400000">
            <a:off x="8837741" y="2516513"/>
            <a:ext cx="719796" cy="619686"/>
          </a:xfrm>
          <a:prstGeom prst="curvedConnector3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ED8972EF-88FD-9E4D-B06C-42C6E4DCDEA2}"/>
              </a:ext>
            </a:extLst>
          </p:cNvPr>
          <p:cNvSpPr txBox="1"/>
          <p:nvPr/>
        </p:nvSpPr>
        <p:spPr>
          <a:xfrm>
            <a:off x="7911764" y="3146147"/>
            <a:ext cx="2571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min. 30 </a:t>
            </a:r>
            <a:r>
              <a:rPr lang="nl-NL" sz="2000" dirty="0" err="1"/>
              <a:t>wires</a:t>
            </a:r>
            <a:endParaRPr lang="nl-NL" sz="2000" dirty="0"/>
          </a:p>
        </p:txBody>
      </p:sp>
      <p:cxnSp>
        <p:nvCxnSpPr>
          <p:cNvPr id="26" name="Kromme verbindingslijn 25">
            <a:extLst>
              <a:ext uri="{FF2B5EF4-FFF2-40B4-BE49-F238E27FC236}">
                <a16:creationId xmlns:a16="http://schemas.microsoft.com/office/drawing/2014/main" id="{38403ACE-69AF-3942-AF62-1012BD69FA5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39387" y="2586953"/>
            <a:ext cx="1170368" cy="929378"/>
          </a:xfrm>
          <a:prstGeom prst="curvedConnector3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kstvak 27">
            <a:extLst>
              <a:ext uri="{FF2B5EF4-FFF2-40B4-BE49-F238E27FC236}">
                <a16:creationId xmlns:a16="http://schemas.microsoft.com/office/drawing/2014/main" id="{23D5543B-0B6E-554F-A02D-665E336367A8}"/>
              </a:ext>
            </a:extLst>
          </p:cNvPr>
          <p:cNvSpPr txBox="1"/>
          <p:nvPr/>
        </p:nvSpPr>
        <p:spPr>
          <a:xfrm>
            <a:off x="9765628" y="3636826"/>
            <a:ext cx="2571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max. 70 </a:t>
            </a:r>
            <a:r>
              <a:rPr lang="nl-NL" sz="2000" dirty="0" err="1"/>
              <a:t>wires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563776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743566" y="1635698"/>
            <a:ext cx="9601200" cy="663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nl-NL" dirty="0"/>
              <a:t>Scorefunctie</a:t>
            </a:r>
            <a:endParaRPr dirty="0"/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1743566" y="4080846"/>
            <a:ext cx="3111815" cy="916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nl-NL" dirty="0"/>
              <a:t>Totale lengte van alle </a:t>
            </a:r>
            <a:r>
              <a:rPr lang="nl-NL" dirty="0" err="1"/>
              <a:t>wires</a:t>
            </a:r>
            <a:endParaRPr lang="nl-NL" dirty="0"/>
          </a:p>
        </p:txBody>
      </p:sp>
      <p:cxnSp>
        <p:nvCxnSpPr>
          <p:cNvPr id="5" name="Kromme verbindingslijn 4">
            <a:extLst>
              <a:ext uri="{FF2B5EF4-FFF2-40B4-BE49-F238E27FC236}">
                <a16:creationId xmlns:a16="http://schemas.microsoft.com/office/drawing/2014/main" id="{D3C3D3DB-70FD-6147-8BF2-FC2855597109}"/>
              </a:ext>
            </a:extLst>
          </p:cNvPr>
          <p:cNvCxnSpPr>
            <a:cxnSpLocks/>
            <a:stCxn id="188" idx="2"/>
            <a:endCxn id="189" idx="0"/>
          </p:cNvCxnSpPr>
          <p:nvPr/>
        </p:nvCxnSpPr>
        <p:spPr>
          <a:xfrm rot="5400000">
            <a:off x="4031086" y="1567765"/>
            <a:ext cx="1781469" cy="3244692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12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C0605AF-79D1-4C68-9CA0-9240D8283D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9" t="14983" r="11641" b="19151"/>
          <a:stretch/>
        </p:blipFill>
        <p:spPr>
          <a:xfrm>
            <a:off x="157574" y="2071687"/>
            <a:ext cx="5938426" cy="321876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6483DE47-AAE9-4235-88E4-EFA633E287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9" t="14150" r="11875" b="17901"/>
          <a:stretch/>
        </p:blipFill>
        <p:spPr>
          <a:xfrm>
            <a:off x="6270173" y="1822746"/>
            <a:ext cx="5889172" cy="3304423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116B1F78-99F4-DA4D-8B43-525029521FA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dirty="0" err="1"/>
              <a:t>Constraints</a:t>
            </a:r>
            <a:r>
              <a:rPr lang="nl-NL" dirty="0"/>
              <a:t> </a:t>
            </a:r>
            <a:r>
              <a:rPr lang="nl-NL" dirty="0" err="1"/>
              <a:t>optimization</a:t>
            </a:r>
            <a:r>
              <a:rPr lang="nl-NL" dirty="0"/>
              <a:t> </a:t>
            </a:r>
            <a:r>
              <a:rPr lang="nl-NL" dirty="0" err="1"/>
              <a:t>problem</a:t>
            </a:r>
            <a:endParaRPr lang="nl-NL" dirty="0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40C0232A-9999-8C41-B911-BB0B835CA4DA}"/>
              </a:ext>
            </a:extLst>
          </p:cNvPr>
          <p:cNvCxnSpPr/>
          <p:nvPr/>
        </p:nvCxnSpPr>
        <p:spPr>
          <a:xfrm>
            <a:off x="6183086" y="1690688"/>
            <a:ext cx="0" cy="3980772"/>
          </a:xfrm>
          <a:prstGeom prst="line">
            <a:avLst/>
          </a:prstGeom>
          <a:ln w="9525" cap="flat" cmpd="sng" algn="ctr">
            <a:solidFill>
              <a:schemeClr val="bg2">
                <a:lumMod val="9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845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63576" y="4575315"/>
            <a:ext cx="2932424" cy="16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Afbeeldingsresultaat voor duim omhoog bekende nederla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48714" y="4482717"/>
            <a:ext cx="2917472" cy="16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7C0605AF-79D1-4C68-9CA0-9240D8283D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9" t="14983" r="11641" b="19151"/>
          <a:stretch/>
        </p:blipFill>
        <p:spPr>
          <a:xfrm>
            <a:off x="991560" y="1391872"/>
            <a:ext cx="4344032" cy="235456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6483DE47-AAE9-4235-88E4-EFA633E287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9" t="14150" r="11875" b="17901"/>
          <a:stretch/>
        </p:blipFill>
        <p:spPr>
          <a:xfrm>
            <a:off x="6187694" y="1274904"/>
            <a:ext cx="4404794" cy="2471537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116B1F78-99F4-DA4D-8B43-525029521FA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dirty="0" err="1"/>
              <a:t>Constraints</a:t>
            </a:r>
            <a:r>
              <a:rPr lang="nl-NL" dirty="0"/>
              <a:t> </a:t>
            </a:r>
            <a:r>
              <a:rPr lang="nl-NL" dirty="0" err="1"/>
              <a:t>optimization</a:t>
            </a:r>
            <a:r>
              <a:rPr lang="nl-NL" dirty="0"/>
              <a:t> </a:t>
            </a:r>
            <a:r>
              <a:rPr lang="nl-NL" dirty="0" err="1"/>
              <a:t>problem</a:t>
            </a:r>
            <a:endParaRPr lang="nl-NL" dirty="0"/>
          </a:p>
        </p:txBody>
      </p:sp>
      <p:cxnSp>
        <p:nvCxnSpPr>
          <p:cNvPr id="9" name="Kromme verbindingslijn 8">
            <a:extLst>
              <a:ext uri="{FF2B5EF4-FFF2-40B4-BE49-F238E27FC236}">
                <a16:creationId xmlns:a16="http://schemas.microsoft.com/office/drawing/2014/main" id="{08FF160D-C1A5-814B-90C1-B48B4E72E07A}"/>
              </a:ext>
            </a:extLst>
          </p:cNvPr>
          <p:cNvCxnSpPr>
            <a:cxnSpLocks/>
            <a:stCxn id="3" idx="2"/>
            <a:endCxn id="166" idx="0"/>
          </p:cNvCxnSpPr>
          <p:nvPr/>
        </p:nvCxnSpPr>
        <p:spPr>
          <a:xfrm rot="16200000" flipH="1">
            <a:off x="3482245" y="3427772"/>
            <a:ext cx="828874" cy="1466212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Kromme verbindingslijn 14">
            <a:extLst>
              <a:ext uri="{FF2B5EF4-FFF2-40B4-BE49-F238E27FC236}">
                <a16:creationId xmlns:a16="http://schemas.microsoft.com/office/drawing/2014/main" id="{FBF7033E-550F-664D-AA47-321DB226FAE6}"/>
              </a:ext>
            </a:extLst>
          </p:cNvPr>
          <p:cNvCxnSpPr>
            <a:cxnSpLocks/>
            <a:stCxn id="6" idx="2"/>
            <a:endCxn id="169" idx="0"/>
          </p:cNvCxnSpPr>
          <p:nvPr/>
        </p:nvCxnSpPr>
        <p:spPr>
          <a:xfrm rot="16200000" flipH="1">
            <a:off x="8730632" y="3405899"/>
            <a:ext cx="736276" cy="1417359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592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366</Words>
  <Application>Microsoft Macintosh PowerPoint</Application>
  <PresentationFormat>Breedbeeld</PresentationFormat>
  <Paragraphs>120</Paragraphs>
  <Slides>20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Garamond</vt:lpstr>
      <vt:lpstr>Kantoorthema</vt:lpstr>
      <vt:lpstr>PowerPoint-presentatie</vt:lpstr>
      <vt:lpstr>De opdracht in een notendop</vt:lpstr>
      <vt:lpstr>De opdracht in een notendop</vt:lpstr>
      <vt:lpstr>PowerPoint-presentatie</vt:lpstr>
      <vt:lpstr>Niet 2D maar 3D</vt:lpstr>
      <vt:lpstr>De opdracht in detail</vt:lpstr>
      <vt:lpstr>Scorefunctie</vt:lpstr>
      <vt:lpstr>PowerPoint-presentatie</vt:lpstr>
      <vt:lpstr>PowerPoint-presentatie</vt:lpstr>
      <vt:lpstr>PowerPoint-presentatie</vt:lpstr>
      <vt:lpstr>Lower bound</vt:lpstr>
      <vt:lpstr>Algoritme 1: BreakThrough</vt:lpstr>
      <vt:lpstr>Algoritme 2: A*</vt:lpstr>
      <vt:lpstr>Algoritme 2: A*</vt:lpstr>
      <vt:lpstr>Verbeteren met pure A*</vt:lpstr>
      <vt:lpstr>Resultaten  BreakThrough</vt:lpstr>
      <vt:lpstr>Resultaten A*</vt:lpstr>
      <vt:lpstr>Runtime BreakThrough en gewogen A*</vt:lpstr>
      <vt:lpstr>Hillclimbers testing</vt:lpstr>
      <vt:lpstr>Conclusie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Jochem Bruins</dc:creator>
  <cp:lastModifiedBy>Jochem Bruins</cp:lastModifiedBy>
  <cp:revision>42</cp:revision>
  <cp:lastPrinted>2018-05-28T21:00:41Z</cp:lastPrinted>
  <dcterms:created xsi:type="dcterms:W3CDTF">2018-05-28T09:01:35Z</dcterms:created>
  <dcterms:modified xsi:type="dcterms:W3CDTF">2018-05-29T10:22:33Z</dcterms:modified>
</cp:coreProperties>
</file>